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chart26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2" r:id="rId3"/>
    <p:sldId id="311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313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309" r:id="rId23"/>
    <p:sldId id="314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5" r:id="rId32"/>
    <p:sldId id="306" r:id="rId33"/>
    <p:sldId id="307" r:id="rId34"/>
    <p:sldId id="308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412E"/>
    <a:srgbClr val="F74D3B"/>
    <a:srgbClr val="F97567"/>
    <a:srgbClr val="C01A0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7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7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1 час</c:v>
                </c:pt>
                <c:pt idx="1">
                  <c:v>1,5 часов</c:v>
                </c:pt>
                <c:pt idx="2">
                  <c:v>2 часа</c:v>
                </c:pt>
                <c:pt idx="3">
                  <c:v>3 часа </c:v>
                </c:pt>
                <c:pt idx="4">
                  <c:v>4 часа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0.2</c:v>
                </c:pt>
                <c:pt idx="1">
                  <c:v>0.17</c:v>
                </c:pt>
                <c:pt idx="2">
                  <c:v>0.55000000000000004</c:v>
                </c:pt>
                <c:pt idx="3">
                  <c:v>0.28000000000000008</c:v>
                </c:pt>
                <c:pt idx="4">
                  <c:v>0</c:v>
                </c:pt>
              </c:numCache>
            </c:numRef>
          </c:val>
        </c:ser>
        <c:dLbls/>
        <c:axId val="78435456"/>
        <c:axId val="78436992"/>
      </c:barChart>
      <c:catAx>
        <c:axId val="78435456"/>
        <c:scaling>
          <c:orientation val="minMax"/>
        </c:scaling>
        <c:axPos val="b"/>
        <c:tickLblPos val="nextTo"/>
        <c:crossAx val="78436992"/>
        <c:crosses val="autoZero"/>
        <c:auto val="1"/>
        <c:lblAlgn val="ctr"/>
        <c:lblOffset val="100"/>
      </c:catAx>
      <c:valAx>
        <c:axId val="78436992"/>
        <c:scaling>
          <c:orientation val="minMax"/>
        </c:scaling>
        <c:axPos val="l"/>
        <c:majorGridlines/>
        <c:numFmt formatCode="0%" sourceLinked="1"/>
        <c:tickLblPos val="nextTo"/>
        <c:crossAx val="7843545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chemeClr val="tx1">
                  <a:lumMod val="85000"/>
                  <a:lumOff val="15000"/>
                </a:schemeClr>
              </a:solidFill>
            </a:ln>
          </c:spPr>
          <c:dLbls>
            <c:dLbl>
              <c:idx val="0"/>
              <c:layout>
                <c:manualLayout>
                  <c:x val="0"/>
                  <c:y val="-0.16453135536075522"/>
                </c:manualLayout>
              </c:layout>
              <c:showVal val="1"/>
            </c:dLbl>
            <c:dLbl>
              <c:idx val="1"/>
              <c:layout>
                <c:manualLayout>
                  <c:x val="-3.0864197530863923E-3"/>
                  <c:y val="-0.26702629804450445"/>
                </c:manualLayout>
              </c:layout>
              <c:showVal val="1"/>
            </c:dLbl>
            <c:dLbl>
              <c:idx val="2"/>
              <c:layout>
                <c:manualLayout>
                  <c:x val="1.5432098765432102E-3"/>
                  <c:y val="-0.2373567093728928"/>
                </c:manualLayout>
              </c:layout>
              <c:showVal val="1"/>
            </c:dLbl>
            <c:dLbl>
              <c:idx val="3"/>
              <c:layout>
                <c:manualLayout>
                  <c:x val="-1.5432098765431534E-3"/>
                  <c:y val="-0.42886041807147685"/>
                </c:manualLayout>
              </c:layout>
              <c:showVal val="1"/>
            </c:dLbl>
            <c:dLbl>
              <c:idx val="4"/>
              <c:layout>
                <c:manualLayout>
                  <c:x val="-3.0864197530863636E-3"/>
                  <c:y val="-0.10519217801753206"/>
                </c:manualLayout>
              </c:layout>
              <c:showVal val="1"/>
            </c:dLbl>
            <c:dLbl>
              <c:idx val="5"/>
              <c:layout>
                <c:manualLayout>
                  <c:x val="1.5432098765432102E-3"/>
                  <c:y val="-0.11058664868509778"/>
                </c:manualLayout>
              </c:layout>
              <c:showVal val="1"/>
            </c:dLbl>
            <c:dLbl>
              <c:idx val="6"/>
              <c:layout>
                <c:manualLayout>
                  <c:x val="0"/>
                  <c:y val="-3.2366824005394569E-2"/>
                </c:manualLayout>
              </c:layout>
              <c:showVal val="1"/>
            </c:dLbl>
            <c:dLbl>
              <c:idx val="7"/>
              <c:layout>
                <c:manualLayout>
                  <c:x val="-3.08641975308642E-3"/>
                  <c:y val="-5.3944706675657442E-2"/>
                </c:manualLayout>
              </c:layout>
              <c:showVal val="1"/>
            </c:dLbl>
            <c:dLbl>
              <c:idx val="8"/>
              <c:layout>
                <c:manualLayout>
                  <c:x val="0"/>
                  <c:y val="-5.933917734322311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Лист1!$A$2:$A$10</c:f>
              <c:strCache>
                <c:ptCount val="9"/>
                <c:pt idx="0">
                  <c:v>30 мин</c:v>
                </c:pt>
                <c:pt idx="1">
                  <c:v>1 ч.  </c:v>
                </c:pt>
                <c:pt idx="2">
                  <c:v>1 ч. 30 мин</c:v>
                </c:pt>
                <c:pt idx="3">
                  <c:v>2 ч.  </c:v>
                </c:pt>
                <c:pt idx="4">
                  <c:v>2 ч. 30 мин</c:v>
                </c:pt>
                <c:pt idx="5">
                  <c:v>3 ч. </c:v>
                </c:pt>
                <c:pt idx="6">
                  <c:v>4 ч.</c:v>
                </c:pt>
                <c:pt idx="7">
                  <c:v>5 ч.</c:v>
                </c:pt>
                <c:pt idx="8">
                  <c:v>5 ч. и более</c:v>
                </c:pt>
              </c:strCache>
            </c:strRef>
          </c:cat>
          <c:val>
            <c:numRef>
              <c:f>Лист1!$B$2:$B$10</c:f>
              <c:numCache>
                <c:formatCode>0%</c:formatCode>
                <c:ptCount val="9"/>
                <c:pt idx="0">
                  <c:v>0.1</c:v>
                </c:pt>
                <c:pt idx="1">
                  <c:v>0.21000000000000002</c:v>
                </c:pt>
                <c:pt idx="2">
                  <c:v>0.18000000000000002</c:v>
                </c:pt>
                <c:pt idx="3">
                  <c:v>0.37000000000000005</c:v>
                </c:pt>
                <c:pt idx="4">
                  <c:v>0.05</c:v>
                </c:pt>
                <c:pt idx="5">
                  <c:v>6.0000000000000005E-2</c:v>
                </c:pt>
                <c:pt idx="6">
                  <c:v>0</c:v>
                </c:pt>
                <c:pt idx="7">
                  <c:v>1.0000000000000002E-2</c:v>
                </c:pt>
                <c:pt idx="8">
                  <c:v>2.0000000000000004E-2</c:v>
                </c:pt>
              </c:numCache>
            </c:numRef>
          </c:val>
        </c:ser>
        <c:dLbls/>
        <c:overlap val="100"/>
        <c:axId val="59374976"/>
        <c:axId val="96660864"/>
      </c:barChart>
      <c:catAx>
        <c:axId val="59374976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96660864"/>
        <c:crosses val="autoZero"/>
        <c:auto val="1"/>
        <c:lblAlgn val="ctr"/>
        <c:lblOffset val="100"/>
      </c:catAx>
      <c:valAx>
        <c:axId val="96660864"/>
        <c:scaling>
          <c:orientation val="minMax"/>
        </c:scaling>
        <c:axPos val="l"/>
        <c:majorGridlines/>
        <c:numFmt formatCode="0%" sourceLinked="1"/>
        <c:tickLblPos val="nextTo"/>
        <c:crossAx val="5937497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4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chemeClr val="tx1">
                  <a:lumMod val="85000"/>
                  <a:lumOff val="15000"/>
                </a:schemeClr>
              </a:solidFill>
            </a:ln>
          </c:spPr>
          <c:dLbls>
            <c:dLbl>
              <c:idx val="0"/>
              <c:layout>
                <c:manualLayout>
                  <c:x val="3.08641975308642E-3"/>
                  <c:y val="-0.2481456507080243"/>
                </c:manualLayout>
              </c:layout>
              <c:showVal val="1"/>
            </c:dLbl>
            <c:dLbl>
              <c:idx val="1"/>
              <c:layout>
                <c:manualLayout>
                  <c:x val="-1.5432098765432102E-3"/>
                  <c:y val="-0.30748482805124761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0.43425488873904261"/>
                </c:manualLayout>
              </c:layout>
              <c:showVal val="1"/>
            </c:dLbl>
            <c:dLbl>
              <c:idx val="3"/>
              <c:layout>
                <c:manualLayout>
                  <c:x val="3.08641975308642E-3"/>
                  <c:y val="-0.26432906271072154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-0.16722859069453797"/>
                </c:manualLayout>
              </c:layout>
              <c:showVal val="1"/>
            </c:dLbl>
            <c:dLbl>
              <c:idx val="5"/>
              <c:layout>
                <c:manualLayout>
                  <c:x val="-4.6296296296296302E-3"/>
                  <c:y val="-4.8550236008091621E-2"/>
                </c:manualLayout>
              </c:layout>
              <c:showVal val="1"/>
            </c:dLbl>
            <c:dLbl>
              <c:idx val="6"/>
              <c:layout>
                <c:manualLayout>
                  <c:x val="0"/>
                  <c:y val="-0.10519217801753215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Пн.</c:v>
                </c:pt>
                <c:pt idx="1">
                  <c:v>Вт.</c:v>
                </c:pt>
                <c:pt idx="2">
                  <c:v>Ср.</c:v>
                </c:pt>
                <c:pt idx="3">
                  <c:v>Чт.</c:v>
                </c:pt>
                <c:pt idx="4">
                  <c:v>Пт.</c:v>
                </c:pt>
                <c:pt idx="5">
                  <c:v>Сб.</c:v>
                </c:pt>
                <c:pt idx="6">
                  <c:v>Вс.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0.16</c:v>
                </c:pt>
                <c:pt idx="1">
                  <c:v>0.21000000000000002</c:v>
                </c:pt>
                <c:pt idx="2">
                  <c:v>0.32000000000000006</c:v>
                </c:pt>
                <c:pt idx="3">
                  <c:v>0.17</c:v>
                </c:pt>
                <c:pt idx="4">
                  <c:v>0.1</c:v>
                </c:pt>
                <c:pt idx="5">
                  <c:v>1.0000000000000002E-2</c:v>
                </c:pt>
                <c:pt idx="6">
                  <c:v>0.05</c:v>
                </c:pt>
              </c:numCache>
            </c:numRef>
          </c:val>
        </c:ser>
        <c:dLbls/>
        <c:overlap val="100"/>
        <c:axId val="96984448"/>
        <c:axId val="49673344"/>
      </c:barChart>
      <c:catAx>
        <c:axId val="96984448"/>
        <c:scaling>
          <c:orientation val="minMax"/>
        </c:scaling>
        <c:axPos val="b"/>
        <c:tickLblPos val="nextTo"/>
        <c:spPr>
          <a:ln>
            <a:solidFill>
              <a:schemeClr val="tx1">
                <a:lumMod val="65000"/>
                <a:lumOff val="35000"/>
              </a:schemeClr>
            </a:solidFill>
          </a:ln>
        </c:spPr>
        <c:txPr>
          <a:bodyPr/>
          <a:lstStyle/>
          <a:p>
            <a:pPr>
              <a:defRPr b="1"/>
            </a:pPr>
            <a:endParaRPr lang="ru-RU"/>
          </a:p>
        </c:txPr>
        <c:crossAx val="49673344"/>
        <c:crosses val="autoZero"/>
        <c:auto val="1"/>
        <c:lblAlgn val="ctr"/>
        <c:lblOffset val="100"/>
      </c:catAx>
      <c:valAx>
        <c:axId val="49673344"/>
        <c:scaling>
          <c:orientation val="minMax"/>
        </c:scaling>
        <c:axPos val="l"/>
        <c:majorGridlines/>
        <c:numFmt formatCode="0%" sourceLinked="1"/>
        <c:tickLblPos val="nextTo"/>
        <c:crossAx val="9698444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2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chemeClr val="tx1">
                  <a:lumMod val="85000"/>
                  <a:lumOff val="15000"/>
                </a:schemeClr>
              </a:solidFill>
            </a:ln>
          </c:spPr>
          <c:dLbls>
            <c:dLbl>
              <c:idx val="0"/>
              <c:layout>
                <c:manualLayout>
                  <c:x val="7.5617283950617314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7.5617283950617314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7.5617283950617314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9.7222222222222224E-2"/>
                  <c:y val="2.697235333782873E-3"/>
                </c:manualLayout>
              </c:layout>
              <c:showVal val="1"/>
            </c:dLbl>
            <c:dLbl>
              <c:idx val="4"/>
              <c:layout>
                <c:manualLayout>
                  <c:x val="0.10956790123456796"/>
                  <c:y val="5.3944706675657442E-3"/>
                </c:manualLayout>
              </c:layout>
              <c:showVal val="1"/>
            </c:dLbl>
            <c:dLbl>
              <c:idx val="5"/>
              <c:layout>
                <c:manualLayout>
                  <c:x val="0.12037037037037036"/>
                  <c:y val="5.3944706675656956E-3"/>
                </c:manualLayout>
              </c:layout>
              <c:showVal val="1"/>
            </c:dLbl>
            <c:dLbl>
              <c:idx val="6"/>
              <c:layout>
                <c:manualLayout>
                  <c:x val="0.12037037037037036"/>
                  <c:y val="8.0917060013486232E-3"/>
                </c:manualLayout>
              </c:layout>
              <c:showVal val="1"/>
            </c:dLbl>
            <c:dLbl>
              <c:idx val="7"/>
              <c:layout>
                <c:manualLayout>
                  <c:x val="0.14197530864197527"/>
                  <c:y val="1.0788941335131492E-2"/>
                </c:manualLayout>
              </c:layout>
              <c:showVal val="1"/>
            </c:dLbl>
            <c:dLbl>
              <c:idx val="8"/>
              <c:layout>
                <c:manualLayout>
                  <c:x val="0.24228395061728394"/>
                  <c:y val="1.0788941335131492E-2"/>
                </c:manualLayout>
              </c:layout>
              <c:showVal val="1"/>
            </c:dLbl>
            <c:dLbl>
              <c:idx val="9"/>
              <c:layout>
                <c:manualLayout>
                  <c:x val="0.31944444444444448"/>
                  <c:y val="0"/>
                </c:manualLayout>
              </c:layout>
              <c:showVal val="1"/>
            </c:dLbl>
            <c:dLbl>
              <c:idx val="10"/>
              <c:layout>
                <c:manualLayout>
                  <c:x val="0.33179012345678999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Лист1!$A$2:$A$12</c:f>
              <c:strCache>
                <c:ptCount val="11"/>
                <c:pt idx="0">
                  <c:v>Обществознание</c:v>
                </c:pt>
                <c:pt idx="1">
                  <c:v>ОБЖ</c:v>
                </c:pt>
                <c:pt idx="2">
                  <c:v>Татарский яз.</c:v>
                </c:pt>
                <c:pt idx="3">
                  <c:v>Английский яз.</c:v>
                </c:pt>
                <c:pt idx="4">
                  <c:v>Физкультура</c:v>
                </c:pt>
                <c:pt idx="5">
                  <c:v>Физика</c:v>
                </c:pt>
                <c:pt idx="6">
                  <c:v>Литература</c:v>
                </c:pt>
                <c:pt idx="7">
                  <c:v>ИЗО</c:v>
                </c:pt>
                <c:pt idx="8">
                  <c:v>История</c:v>
                </c:pt>
                <c:pt idx="9">
                  <c:v>Русский язык</c:v>
                </c:pt>
                <c:pt idx="10">
                  <c:v>Математика</c:v>
                </c:pt>
              </c:strCache>
            </c:strRef>
          </c:cat>
          <c:val>
            <c:numRef>
              <c:f>Лист1!$B$2:$B$12</c:f>
              <c:numCache>
                <c:formatCode>0%</c:formatCode>
                <c:ptCount val="11"/>
                <c:pt idx="0">
                  <c:v>3.0000000000000002E-2</c:v>
                </c:pt>
                <c:pt idx="1">
                  <c:v>3.0000000000000002E-2</c:v>
                </c:pt>
                <c:pt idx="2">
                  <c:v>3.0000000000000002E-2</c:v>
                </c:pt>
                <c:pt idx="3">
                  <c:v>4.0000000000000008E-2</c:v>
                </c:pt>
                <c:pt idx="4">
                  <c:v>0.05</c:v>
                </c:pt>
                <c:pt idx="5">
                  <c:v>6.0000000000000005E-2</c:v>
                </c:pt>
                <c:pt idx="6">
                  <c:v>6.0000000000000005E-2</c:v>
                </c:pt>
                <c:pt idx="7">
                  <c:v>7.0000000000000021E-2</c:v>
                </c:pt>
                <c:pt idx="8">
                  <c:v>0.14000000000000001</c:v>
                </c:pt>
                <c:pt idx="9">
                  <c:v>0.19</c:v>
                </c:pt>
                <c:pt idx="10">
                  <c:v>0.2</c:v>
                </c:pt>
              </c:numCache>
            </c:numRef>
          </c:val>
        </c:ser>
        <c:dLbls/>
        <c:gapWidth val="116"/>
        <c:overlap val="100"/>
        <c:axId val="59269504"/>
        <c:axId val="59271040"/>
      </c:barChart>
      <c:catAx>
        <c:axId val="59269504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59271040"/>
        <c:crosses val="autoZero"/>
        <c:auto val="1"/>
        <c:lblAlgn val="ctr"/>
        <c:lblOffset val="100"/>
      </c:catAx>
      <c:valAx>
        <c:axId val="59271040"/>
        <c:scaling>
          <c:orientation val="minMax"/>
        </c:scaling>
        <c:axPos val="b"/>
        <c:majorGridlines/>
        <c:numFmt formatCode="0%" sourceLinked="1"/>
        <c:tickLblPos val="nextTo"/>
        <c:crossAx val="5926950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3.8580246913580245E-2"/>
                  <c:y val="2.4840745394486686E-3"/>
                </c:manualLayout>
              </c:layout>
              <c:showVal val="1"/>
            </c:dLbl>
            <c:dLbl>
              <c:idx val="1"/>
              <c:layout>
                <c:manualLayout>
                  <c:x val="4.0123456790123462E-2"/>
                  <c:y val="-2.4840745394486686E-3"/>
                </c:manualLayout>
              </c:layout>
              <c:showVal val="1"/>
            </c:dLbl>
            <c:dLbl>
              <c:idx val="2"/>
              <c:layout>
                <c:manualLayout>
                  <c:x val="7.4074074074074014E-2"/>
                  <c:y val="4.9681490788973381E-3"/>
                </c:manualLayout>
              </c:layout>
              <c:showVal val="1"/>
            </c:dLbl>
            <c:dLbl>
              <c:idx val="3"/>
              <c:layout>
                <c:manualLayout>
                  <c:x val="9.2592592592592629E-2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0.10956790123456796"/>
                  <c:y val="-2.4840745394486686E-3"/>
                </c:manualLayout>
              </c:layout>
              <c:showVal val="1"/>
            </c:dLbl>
            <c:dLbl>
              <c:idx val="5"/>
              <c:layout>
                <c:manualLayout>
                  <c:x val="0.11882716049382715"/>
                  <c:y val="2.4840745394486686E-3"/>
                </c:manualLayout>
              </c:layout>
              <c:showVal val="1"/>
            </c:dLbl>
            <c:dLbl>
              <c:idx val="6"/>
              <c:layout>
                <c:manualLayout>
                  <c:x val="0.12654320987654324"/>
                  <c:y val="0"/>
                </c:manualLayout>
              </c:layout>
              <c:showVal val="1"/>
            </c:dLbl>
            <c:dLbl>
              <c:idx val="7"/>
              <c:layout>
                <c:manualLayout>
                  <c:x val="0.16975308641975309"/>
                  <c:y val="7.4522236183460081E-3"/>
                </c:manualLayout>
              </c:layout>
              <c:showVal val="1"/>
            </c:dLbl>
            <c:dLbl>
              <c:idx val="8"/>
              <c:layout>
                <c:manualLayout>
                  <c:x val="0.17901234567901236"/>
                  <c:y val="2.4840745394486912E-3"/>
                </c:manualLayout>
              </c:layout>
              <c:showVal val="1"/>
            </c:dLbl>
            <c:dLbl>
              <c:idx val="9"/>
              <c:layout>
                <c:manualLayout>
                  <c:x val="0.28549382716049382"/>
                  <c:y val="0"/>
                </c:manualLayout>
              </c:layout>
              <c:showVal val="1"/>
            </c:dLbl>
            <c:dLbl>
              <c:idx val="10"/>
              <c:layout>
                <c:manualLayout>
                  <c:x val="3.8580246913580245E-2"/>
                  <c:y val="-4.9681490788973381E-3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Лист1!$A$2:$A$12</c:f>
              <c:strCache>
                <c:ptCount val="11"/>
                <c:pt idx="0">
                  <c:v>Никакие</c:v>
                </c:pt>
                <c:pt idx="1">
                  <c:v>Подготовка докладов</c:v>
                </c:pt>
                <c:pt idx="2">
                  <c:v>Творческие задания</c:v>
                </c:pt>
                <c:pt idx="3">
                  <c:v>Наизусть</c:v>
                </c:pt>
                <c:pt idx="4">
                  <c:v>Выполнение упражнений</c:v>
                </c:pt>
                <c:pt idx="5">
                  <c:v>Схемы, таблицы</c:v>
                </c:pt>
                <c:pt idx="6">
                  <c:v>Пересказ</c:v>
                </c:pt>
                <c:pt idx="7">
                  <c:v>Конспектирование</c:v>
                </c:pt>
                <c:pt idx="8">
                  <c:v>Чтение и запоминание</c:v>
                </c:pt>
                <c:pt idx="9">
                  <c:v>Решение задач и примеров</c:v>
                </c:pt>
                <c:pt idx="10">
                  <c:v>Все</c:v>
                </c:pt>
              </c:strCache>
            </c:strRef>
          </c:cat>
          <c:val>
            <c:numRef>
              <c:f>Лист1!$B$2:$B$12</c:f>
              <c:numCache>
                <c:formatCode>0%</c:formatCode>
                <c:ptCount val="11"/>
                <c:pt idx="0">
                  <c:v>1.0000000000000002E-2</c:v>
                </c:pt>
                <c:pt idx="1">
                  <c:v>1.0000000000000002E-2</c:v>
                </c:pt>
                <c:pt idx="2">
                  <c:v>0.05</c:v>
                </c:pt>
                <c:pt idx="3">
                  <c:v>6.0000000000000005E-2</c:v>
                </c:pt>
                <c:pt idx="4">
                  <c:v>8.0000000000000016E-2</c:v>
                </c:pt>
                <c:pt idx="5">
                  <c:v>9.0000000000000011E-2</c:v>
                </c:pt>
                <c:pt idx="6">
                  <c:v>0.1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0.29000000000000004</c:v>
                </c:pt>
                <c:pt idx="10">
                  <c:v>1.0000000000000002E-2</c:v>
                </c:pt>
              </c:numCache>
            </c:numRef>
          </c:val>
        </c:ser>
        <c:dLbls/>
        <c:gapWidth val="108"/>
        <c:overlap val="100"/>
        <c:axId val="97078272"/>
        <c:axId val="57856000"/>
      </c:barChart>
      <c:catAx>
        <c:axId val="97078272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57856000"/>
        <c:crosses val="autoZero"/>
        <c:auto val="1"/>
        <c:lblAlgn val="ctr"/>
        <c:lblOffset val="100"/>
      </c:catAx>
      <c:valAx>
        <c:axId val="57856000"/>
        <c:scaling>
          <c:orientation val="minMax"/>
        </c:scaling>
        <c:axPos val="b"/>
        <c:majorGridlines/>
        <c:numFmt formatCode="0%" sourceLinked="1"/>
        <c:tickLblPos val="nextTo"/>
        <c:crossAx val="9707827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7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chemeClr val="tx1">
                  <a:lumMod val="85000"/>
                  <a:lumOff val="15000"/>
                </a:schemeClr>
              </a:solidFill>
            </a:ln>
          </c:spPr>
          <c:dLbls>
            <c:dLbl>
              <c:idx val="0"/>
              <c:layout>
                <c:manualLayout>
                  <c:x val="4.9382716049382727E-2"/>
                  <c:y val="-2.4843636693699287E-3"/>
                </c:manualLayout>
              </c:layout>
              <c:showVal val="1"/>
            </c:dLbl>
            <c:dLbl>
              <c:idx val="1"/>
              <c:layout>
                <c:manualLayout>
                  <c:x val="9.7222222222222224E-2"/>
                  <c:y val="-2.4843636693700198E-3"/>
                </c:manualLayout>
              </c:layout>
              <c:showVal val="1"/>
            </c:dLbl>
            <c:dLbl>
              <c:idx val="2"/>
              <c:layout>
                <c:manualLayout>
                  <c:x val="0.10493827160493827"/>
                  <c:y val="-4.9687273387398574E-3"/>
                </c:manualLayout>
              </c:layout>
              <c:showVal val="1"/>
            </c:dLbl>
            <c:dLbl>
              <c:idx val="3"/>
              <c:layout>
                <c:manualLayout>
                  <c:x val="0.10493827160493827"/>
                  <c:y val="-7.4530910081097865E-3"/>
                </c:manualLayout>
              </c:layout>
              <c:showVal val="1"/>
            </c:dLbl>
            <c:dLbl>
              <c:idx val="4"/>
              <c:layout>
                <c:manualLayout>
                  <c:x val="0.14197530864197533"/>
                  <c:y val="2.4843636693699287E-3"/>
                </c:manualLayout>
              </c:layout>
              <c:showVal val="1"/>
            </c:dLbl>
            <c:dLbl>
              <c:idx val="5"/>
              <c:layout>
                <c:manualLayout>
                  <c:x val="0.18827160493827161"/>
                  <c:y val="2.4843636693699747E-3"/>
                </c:manualLayout>
              </c:layout>
              <c:showVal val="1"/>
            </c:dLbl>
            <c:dLbl>
              <c:idx val="6"/>
              <c:layout>
                <c:manualLayout>
                  <c:x val="0.29012345679012352"/>
                  <c:y val="0"/>
                </c:manualLayout>
              </c:layout>
              <c:showVal val="1"/>
            </c:dLbl>
            <c:dLbl>
              <c:idx val="7"/>
              <c:layout>
                <c:manualLayout>
                  <c:x val="0.29783950617283944"/>
                  <c:y val="0"/>
                </c:manualLayout>
              </c:layout>
              <c:showVal val="1"/>
            </c:dLbl>
            <c:dLbl>
              <c:idx val="8"/>
              <c:layout>
                <c:manualLayout>
                  <c:x val="5.8641975308641965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Лист1!$A$2:$A$10</c:f>
              <c:strCache>
                <c:ptCount val="9"/>
                <c:pt idx="0">
                  <c:v>Никакие</c:v>
                </c:pt>
                <c:pt idx="1">
                  <c:v>Доклад</c:v>
                </c:pt>
                <c:pt idx="2">
                  <c:v>Контрольная работа</c:v>
                </c:pt>
                <c:pt idx="3">
                  <c:v>Творческая работа</c:v>
                </c:pt>
                <c:pt idx="4">
                  <c:v>Письменный ответ у доски</c:v>
                </c:pt>
                <c:pt idx="5">
                  <c:v>Проверка тетрадей</c:v>
                </c:pt>
                <c:pt idx="6">
                  <c:v>Тестирование</c:v>
                </c:pt>
                <c:pt idx="7">
                  <c:v>Устный ответ у доски</c:v>
                </c:pt>
                <c:pt idx="8">
                  <c:v>Все</c:v>
                </c:pt>
              </c:strCache>
            </c:strRef>
          </c:cat>
          <c:val>
            <c:numRef>
              <c:f>Лист1!$B$2:$B$10</c:f>
              <c:numCache>
                <c:formatCode>0%</c:formatCode>
                <c:ptCount val="9"/>
                <c:pt idx="0">
                  <c:v>2.0000000000000004E-2</c:v>
                </c:pt>
                <c:pt idx="1">
                  <c:v>6.0000000000000005E-2</c:v>
                </c:pt>
                <c:pt idx="2">
                  <c:v>7.0000000000000021E-2</c:v>
                </c:pt>
                <c:pt idx="3">
                  <c:v>7.0000000000000021E-2</c:v>
                </c:pt>
                <c:pt idx="4">
                  <c:v>0.1</c:v>
                </c:pt>
                <c:pt idx="5">
                  <c:v>0.15000000000000002</c:v>
                </c:pt>
                <c:pt idx="6">
                  <c:v>0.25</c:v>
                </c:pt>
                <c:pt idx="7">
                  <c:v>0.26</c:v>
                </c:pt>
                <c:pt idx="8">
                  <c:v>2.0000000000000004E-2</c:v>
                </c:pt>
              </c:numCache>
            </c:numRef>
          </c:val>
        </c:ser>
        <c:dLbls/>
        <c:gapWidth val="104"/>
        <c:overlap val="100"/>
        <c:axId val="62279040"/>
        <c:axId val="64525440"/>
      </c:barChart>
      <c:catAx>
        <c:axId val="62279040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64525440"/>
        <c:crosses val="autoZero"/>
        <c:auto val="1"/>
        <c:lblAlgn val="ctr"/>
        <c:lblOffset val="100"/>
      </c:catAx>
      <c:valAx>
        <c:axId val="64525440"/>
        <c:scaling>
          <c:orientation val="minMax"/>
        </c:scaling>
        <c:axPos val="b"/>
        <c:majorGridlines/>
        <c:numFmt formatCode="0%" sourceLinked="1"/>
        <c:tickLblPos val="nextTo"/>
        <c:crossAx val="6227904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solidFill>
                <a:schemeClr val="tx1">
                  <a:lumMod val="85000"/>
                  <a:lumOff val="15000"/>
                </a:schemeClr>
              </a:solidFill>
            </a:ln>
          </c:spPr>
          <c:dPt>
            <c:idx val="0"/>
            <c:explosion val="4"/>
          </c:dPt>
          <c:dPt>
            <c:idx val="1"/>
            <c:explosion val="4"/>
          </c:dPt>
          <c:dPt>
            <c:idx val="2"/>
            <c:explosion val="3"/>
          </c:dPt>
          <c:dPt>
            <c:idx val="3"/>
            <c:explosion val="6"/>
          </c:dPt>
          <c:dPt>
            <c:idx val="4"/>
            <c:explosion val="5"/>
          </c:dPt>
          <c:dLbls>
            <c:dLbl>
              <c:idx val="0"/>
              <c:layout>
                <c:manualLayout>
                  <c:x val="-0.23522454699933162"/>
                  <c:y val="-3.4278891656201361E-5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sz="2000" dirty="0"/>
                      <a:t>Одному; </a:t>
                    </a:r>
                    <a:endParaRPr lang="ru-RU" sz="2000" dirty="0" smtClean="0"/>
                  </a:p>
                  <a:p>
                    <a:pPr>
                      <a:defRPr sz="2000" b="1"/>
                    </a:pPr>
                    <a:r>
                      <a:rPr lang="ru-RU" sz="2000" dirty="0" smtClean="0"/>
                      <a:t>49</a:t>
                    </a:r>
                    <a:r>
                      <a:rPr lang="ru-RU" sz="2000" dirty="0"/>
                      <a:t>%</a:t>
                    </a:r>
                  </a:p>
                </c:rich>
              </c:tx>
              <c:spPr/>
              <c:dLblPos val="bestFit"/>
              <c:showVal val="1"/>
              <c:showCatName val="1"/>
            </c:dLbl>
            <c:dLbl>
              <c:idx val="1"/>
              <c:layout>
                <c:manualLayout>
                  <c:x val="0.20387989676921142"/>
                  <c:y val="-0.20952295736479351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dLblPos val="bestFit"/>
              <c:showVal val="1"/>
              <c:showCatName val="1"/>
            </c:dLbl>
            <c:dLbl>
              <c:idx val="2"/>
              <c:layout>
                <c:manualLayout>
                  <c:x val="0.18927758026885905"/>
                  <c:y val="0.13976928020655935"/>
                </c:manualLayout>
              </c:layout>
              <c:dLblPos val="bestFit"/>
              <c:showVal val="1"/>
              <c:showCatName val="1"/>
            </c:dLbl>
            <c:dLbl>
              <c:idx val="3"/>
              <c:layout>
                <c:manualLayout>
                  <c:x val="9.8017683827480023E-2"/>
                  <c:y val="0.11400403471344256"/>
                </c:manualLayout>
              </c:layout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ru-RU" sz="1400" b="1" dirty="0" smtClean="0"/>
                      <a:t>С одно-</a:t>
                    </a:r>
                  </a:p>
                  <a:p>
                    <a:pPr>
                      <a:defRPr sz="1400" b="1"/>
                    </a:pPr>
                    <a:r>
                      <a:rPr lang="ru-RU" sz="1400" b="1" dirty="0" smtClean="0"/>
                      <a:t>классни-</a:t>
                    </a:r>
                  </a:p>
                  <a:p>
                    <a:pPr>
                      <a:defRPr sz="1400" b="1"/>
                    </a:pPr>
                    <a:r>
                      <a:rPr lang="ru-RU" sz="1400" b="1" dirty="0" smtClean="0"/>
                      <a:t>ками;</a:t>
                    </a:r>
                  </a:p>
                  <a:p>
                    <a:pPr>
                      <a:defRPr sz="1400" b="1"/>
                    </a:pPr>
                    <a:r>
                      <a:rPr lang="ru-RU" sz="1400" b="1" dirty="0" smtClean="0"/>
                      <a:t> </a:t>
                    </a:r>
                    <a:r>
                      <a:rPr lang="ru-RU" sz="1400" b="1" dirty="0"/>
                      <a:t>8%</a:t>
                    </a:r>
                    <a:endParaRPr lang="ru-RU" sz="1400" dirty="0"/>
                  </a:p>
                </c:rich>
              </c:tx>
              <c:spPr/>
              <c:dLblPos val="bestFit"/>
              <c:showVal val="1"/>
              <c:showCatName val="1"/>
            </c:dLbl>
            <c:dLbl>
              <c:idx val="4"/>
              <c:layout>
                <c:manualLayout>
                  <c:x val="2.3906724389457682E-2"/>
                  <c:y val="3.8184048467188605E-2"/>
                </c:manualLayout>
              </c:layout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ru-RU" sz="1400" b="1" dirty="0" smtClean="0"/>
                      <a:t>С</a:t>
                    </a:r>
                  </a:p>
                  <a:p>
                    <a:pPr>
                      <a:defRPr sz="1400" b="1"/>
                    </a:pPr>
                    <a:r>
                      <a:rPr lang="ru-RU" sz="1400" b="1" dirty="0" smtClean="0"/>
                      <a:t> учите-</a:t>
                    </a:r>
                  </a:p>
                  <a:p>
                    <a:pPr>
                      <a:defRPr sz="1400" b="1"/>
                    </a:pPr>
                    <a:r>
                      <a:rPr lang="ru-RU" sz="1400" b="1" dirty="0" smtClean="0"/>
                      <a:t>лем;</a:t>
                    </a:r>
                  </a:p>
                  <a:p>
                    <a:pPr>
                      <a:defRPr sz="1400" b="1"/>
                    </a:pPr>
                    <a:r>
                      <a:rPr lang="ru-RU" sz="1400" b="1" dirty="0" smtClean="0"/>
                      <a:t> </a:t>
                    </a:r>
                    <a:r>
                      <a:rPr lang="ru-RU" sz="1400" b="1" dirty="0"/>
                      <a:t>3%</a:t>
                    </a:r>
                    <a:endParaRPr lang="ru-RU" sz="1400" dirty="0"/>
                  </a:p>
                </c:rich>
              </c:tx>
              <c:spPr/>
              <c:dLblPos val="bestFit"/>
              <c:showVal val="1"/>
              <c:showCatName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ctr"/>
            <c:showVal val="1"/>
            <c:showCatName val="1"/>
            <c:showLeaderLines val="1"/>
          </c:dLbls>
          <c:cat>
            <c:strRef>
              <c:f>Лист1!$A$2:$A$6</c:f>
              <c:strCache>
                <c:ptCount val="5"/>
                <c:pt idx="0">
                  <c:v>Одному</c:v>
                </c:pt>
                <c:pt idx="1">
                  <c:v>С другом</c:v>
                </c:pt>
                <c:pt idx="2">
                  <c:v>С родителями</c:v>
                </c:pt>
                <c:pt idx="3">
                  <c:v>С одноклассниками</c:v>
                </c:pt>
                <c:pt idx="4">
                  <c:v>С учителем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0.49000000000000005</c:v>
                </c:pt>
                <c:pt idx="1">
                  <c:v>0.28000000000000008</c:v>
                </c:pt>
                <c:pt idx="2">
                  <c:v>0.12000000000000001</c:v>
                </c:pt>
                <c:pt idx="3">
                  <c:v>8.0000000000000016E-2</c:v>
                </c:pt>
                <c:pt idx="4">
                  <c:v>3.0000000000000002E-2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chemeClr val="tx1">
                  <a:lumMod val="85000"/>
                  <a:lumOff val="15000"/>
                </a:schemeClr>
              </a:solidFill>
            </a:ln>
          </c:spPr>
          <c:dLbls>
            <c:dLbl>
              <c:idx val="0"/>
              <c:layout>
                <c:manualLayout>
                  <c:x val="4.9382716049382727E-2"/>
                  <c:y val="9.8897486433169581E-17"/>
                </c:manualLayout>
              </c:layout>
              <c:showVal val="1"/>
            </c:dLbl>
            <c:dLbl>
              <c:idx val="1"/>
              <c:layout>
                <c:manualLayout>
                  <c:x val="8.0246913580246937E-2"/>
                  <c:y val="5.3944706675657442E-3"/>
                </c:manualLayout>
              </c:layout>
              <c:showVal val="1"/>
            </c:dLbl>
            <c:dLbl>
              <c:idx val="2"/>
              <c:layout>
                <c:manualLayout>
                  <c:x val="8.0246913580246937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9.1049382716049412E-2"/>
                  <c:y val="2.6972353337828231E-3"/>
                </c:manualLayout>
              </c:layout>
              <c:showVal val="1"/>
            </c:dLbl>
            <c:dLbl>
              <c:idx val="4"/>
              <c:layout>
                <c:manualLayout>
                  <c:x val="0.24228395061728394"/>
                  <c:y val="-5.3944706675657442E-3"/>
                </c:manualLayout>
              </c:layout>
              <c:showVal val="1"/>
            </c:dLbl>
            <c:dLbl>
              <c:idx val="5"/>
              <c:layout>
                <c:manualLayout>
                  <c:x val="0.36419753086419754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По всем</c:v>
                </c:pt>
                <c:pt idx="1">
                  <c:v>Таких нет</c:v>
                </c:pt>
                <c:pt idx="2">
                  <c:v>История</c:v>
                </c:pt>
                <c:pt idx="3">
                  <c:v>Английский яз.</c:v>
                </c:pt>
                <c:pt idx="4">
                  <c:v>Татарский яз.</c:v>
                </c:pt>
                <c:pt idx="5">
                  <c:v>Математика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2.0000000000000004E-2</c:v>
                </c:pt>
                <c:pt idx="1">
                  <c:v>0.05</c:v>
                </c:pt>
                <c:pt idx="2">
                  <c:v>0.05</c:v>
                </c:pt>
                <c:pt idx="3">
                  <c:v>6.0000000000000005E-2</c:v>
                </c:pt>
                <c:pt idx="4">
                  <c:v>0.27</c:v>
                </c:pt>
                <c:pt idx="5">
                  <c:v>0.44</c:v>
                </c:pt>
              </c:numCache>
            </c:numRef>
          </c:val>
        </c:ser>
        <c:dLbls/>
        <c:overlap val="100"/>
        <c:axId val="68726784"/>
        <c:axId val="68728320"/>
      </c:barChart>
      <c:catAx>
        <c:axId val="68726784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68728320"/>
        <c:crosses val="autoZero"/>
        <c:auto val="1"/>
        <c:lblAlgn val="ctr"/>
        <c:lblOffset val="100"/>
      </c:catAx>
      <c:valAx>
        <c:axId val="68728320"/>
        <c:scaling>
          <c:orientation val="minMax"/>
        </c:scaling>
        <c:axPos val="b"/>
        <c:majorGridlines/>
        <c:numFmt formatCode="0%" sourceLinked="1"/>
        <c:tickLblPos val="nextTo"/>
        <c:crossAx val="6872678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6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  <c:dLbls>
            <c:dLbl>
              <c:idx val="0"/>
              <c:layout>
                <c:manualLayout>
                  <c:x val="5.2469135802469126E-2"/>
                  <c:y val="-2.5563828350366156E-3"/>
                </c:manualLayout>
              </c:layout>
              <c:showVal val="1"/>
            </c:dLbl>
            <c:dLbl>
              <c:idx val="1"/>
              <c:layout>
                <c:manualLayout>
                  <c:x val="5.2469135802469126E-2"/>
                  <c:y val="5.1127656700731385E-3"/>
                </c:manualLayout>
              </c:layout>
              <c:showVal val="1"/>
            </c:dLbl>
            <c:dLbl>
              <c:idx val="2"/>
              <c:layout>
                <c:manualLayout>
                  <c:x val="0.10648148148148151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0.16975308641975309"/>
                  <c:y val="-2.5563828350366156E-3"/>
                </c:manualLayout>
              </c:layout>
              <c:showVal val="1"/>
            </c:dLbl>
            <c:dLbl>
              <c:idx val="4"/>
              <c:layout>
                <c:manualLayout>
                  <c:x val="0.18827160493827161"/>
                  <c:y val="2.5563828350366156E-3"/>
                </c:manualLayout>
              </c:layout>
              <c:showVal val="1"/>
            </c:dLbl>
            <c:dLbl>
              <c:idx val="5"/>
              <c:layout>
                <c:manualLayout>
                  <c:x val="0.18827160493827161"/>
                  <c:y val="4.6866477236793703E-17"/>
                </c:manualLayout>
              </c:layout>
              <c:showVal val="1"/>
            </c:dLbl>
            <c:dLbl>
              <c:idx val="6"/>
              <c:layout>
                <c:manualLayout>
                  <c:x val="0.22993827160493829"/>
                  <c:y val="-2.5563828350366156E-3"/>
                </c:manualLayout>
              </c:layout>
              <c:showVal val="1"/>
            </c:dLbl>
            <c:dLbl>
              <c:idx val="7"/>
              <c:layout>
                <c:manualLayout>
                  <c:x val="0.24074074074074076"/>
                  <c:y val="2.5563828350366156E-3"/>
                </c:manualLayout>
              </c:layout>
              <c:showVal val="1"/>
            </c:dLbl>
            <c:dLbl>
              <c:idx val="8"/>
              <c:layout>
                <c:manualLayout>
                  <c:x val="0.37808641975308654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Лист1!$A$2:$A$10</c:f>
              <c:strCache>
                <c:ptCount val="9"/>
                <c:pt idx="0">
                  <c:v>Ни по каким</c:v>
                </c:pt>
                <c:pt idx="1">
                  <c:v>По всем</c:v>
                </c:pt>
                <c:pt idx="2">
                  <c:v>Татарский яз.</c:v>
                </c:pt>
                <c:pt idx="3">
                  <c:v>Физика</c:v>
                </c:pt>
                <c:pt idx="4">
                  <c:v>Литература</c:v>
                </c:pt>
                <c:pt idx="5">
                  <c:v>Русский яз.</c:v>
                </c:pt>
                <c:pt idx="6">
                  <c:v>Математика</c:v>
                </c:pt>
                <c:pt idx="7">
                  <c:v>ИЗО</c:v>
                </c:pt>
                <c:pt idx="8">
                  <c:v>История</c:v>
                </c:pt>
              </c:strCache>
            </c:strRef>
          </c:cat>
          <c:val>
            <c:numRef>
              <c:f>Лист1!$B$2:$B$10</c:f>
              <c:numCache>
                <c:formatCode>0%</c:formatCode>
                <c:ptCount val="9"/>
                <c:pt idx="0">
                  <c:v>1.0000000000000002E-2</c:v>
                </c:pt>
                <c:pt idx="1">
                  <c:v>1.0000000000000002E-2</c:v>
                </c:pt>
                <c:pt idx="2">
                  <c:v>0.05</c:v>
                </c:pt>
                <c:pt idx="3">
                  <c:v>9.0000000000000011E-2</c:v>
                </c:pt>
                <c:pt idx="4">
                  <c:v>0.1</c:v>
                </c:pt>
                <c:pt idx="5">
                  <c:v>0.1</c:v>
                </c:pt>
                <c:pt idx="6">
                  <c:v>0.13</c:v>
                </c:pt>
                <c:pt idx="7">
                  <c:v>0.14000000000000001</c:v>
                </c:pt>
                <c:pt idx="8">
                  <c:v>0.23</c:v>
                </c:pt>
              </c:numCache>
            </c:numRef>
          </c:val>
        </c:ser>
        <c:dLbls/>
        <c:gapWidth val="116"/>
        <c:overlap val="100"/>
        <c:axId val="97227904"/>
        <c:axId val="97229440"/>
      </c:barChart>
      <c:catAx>
        <c:axId val="97227904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97229440"/>
        <c:crosses val="autoZero"/>
        <c:auto val="1"/>
        <c:lblAlgn val="ctr"/>
        <c:lblOffset val="100"/>
      </c:catAx>
      <c:valAx>
        <c:axId val="97229440"/>
        <c:scaling>
          <c:orientation val="minMax"/>
        </c:scaling>
        <c:axPos val="b"/>
        <c:majorGridlines/>
        <c:numFmt formatCode="0%" sourceLinked="1"/>
        <c:tickLblPos val="nextTo"/>
        <c:crossAx val="9722790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Знаю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Нет таких</c:v>
                </c:pt>
                <c:pt idx="1">
                  <c:v>ИЗО</c:v>
                </c:pt>
                <c:pt idx="2">
                  <c:v>Литература</c:v>
                </c:pt>
                <c:pt idx="3">
                  <c:v>Математика</c:v>
                </c:pt>
                <c:pt idx="4">
                  <c:v>История</c:v>
                </c:pt>
                <c:pt idx="5">
                  <c:v>Русский яз.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0.05</c:v>
                </c:pt>
                <c:pt idx="1">
                  <c:v>9.0000000000000011E-2</c:v>
                </c:pt>
                <c:pt idx="2">
                  <c:v>9.0000000000000011E-2</c:v>
                </c:pt>
                <c:pt idx="3">
                  <c:v>0.15000000000000002</c:v>
                </c:pt>
                <c:pt idx="4">
                  <c:v>0.18000000000000002</c:v>
                </c:pt>
                <c:pt idx="5">
                  <c:v>0.2</c:v>
                </c:pt>
              </c:numCache>
            </c:numRef>
          </c:val>
        </c:ser>
        <c:dLbls/>
        <c:overlap val="100"/>
        <c:axId val="120895744"/>
        <c:axId val="122425344"/>
      </c:barChart>
      <c:catAx>
        <c:axId val="120895744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22425344"/>
        <c:crosses val="autoZero"/>
        <c:auto val="1"/>
        <c:lblAlgn val="ctr"/>
        <c:lblOffset val="100"/>
      </c:catAx>
      <c:valAx>
        <c:axId val="122425344"/>
        <c:scaling>
          <c:orientation val="minMax"/>
        </c:scaling>
        <c:axPos val="b"/>
        <c:majorGridlines/>
        <c:numFmt formatCode="0%" sourceLinked="1"/>
        <c:tickLblPos val="nextTo"/>
        <c:crossAx val="12089574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Не знаю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Физика</c:v>
                </c:pt>
                <c:pt idx="1">
                  <c:v>Химия</c:v>
                </c:pt>
                <c:pt idx="2">
                  <c:v>Русский яз.</c:v>
                </c:pt>
                <c:pt idx="3">
                  <c:v>Английский яз.</c:v>
                </c:pt>
                <c:pt idx="4">
                  <c:v>Татарский яз.</c:v>
                </c:pt>
                <c:pt idx="5">
                  <c:v>Математика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4.0000000000000008E-2</c:v>
                </c:pt>
                <c:pt idx="1">
                  <c:v>7.0000000000000021E-2</c:v>
                </c:pt>
                <c:pt idx="2">
                  <c:v>0.1</c:v>
                </c:pt>
                <c:pt idx="3">
                  <c:v>0.13</c:v>
                </c:pt>
                <c:pt idx="4">
                  <c:v>0.22</c:v>
                </c:pt>
                <c:pt idx="5">
                  <c:v>0.38000000000000006</c:v>
                </c:pt>
              </c:numCache>
            </c:numRef>
          </c:val>
        </c:ser>
        <c:dLbls/>
        <c:overlap val="100"/>
        <c:axId val="122448896"/>
        <c:axId val="122454784"/>
      </c:barChart>
      <c:catAx>
        <c:axId val="122448896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22454784"/>
        <c:crosses val="autoZero"/>
        <c:auto val="1"/>
        <c:lblAlgn val="ctr"/>
        <c:lblOffset val="100"/>
      </c:catAx>
      <c:valAx>
        <c:axId val="122454784"/>
        <c:scaling>
          <c:orientation val="minMax"/>
        </c:scaling>
        <c:axPos val="b"/>
        <c:majorGridlines/>
        <c:numFmt formatCode="0%" sourceLinked="1"/>
        <c:tickLblPos val="nextTo"/>
        <c:crossAx val="12244889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5"/>
          </c:dPt>
          <c:dLbls>
            <c:dLbl>
              <c:idx val="0"/>
              <c:layout>
                <c:manualLayout>
                  <c:x val="4.9477498243934825E-2"/>
                  <c:y val="-9.2393754184352396E-17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4.9477498243934825E-2"/>
                  <c:y val="-2.5200571829367868E-3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4.9477498243934825E-2"/>
                  <c:y val="2.5198587688604985E-3"/>
                </c:manualLayout>
              </c:layout>
              <c:dLblPos val="ctr"/>
              <c:showVal val="1"/>
            </c:dLbl>
            <c:dLbl>
              <c:idx val="3"/>
              <c:layout>
                <c:manualLayout>
                  <c:x val="8.2575467383501508E-2"/>
                  <c:y val="0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0.14830573480714171"/>
                  <c:y val="7.5595763065814938E-3"/>
                </c:manualLayout>
              </c:layout>
              <c:dLblPos val="ctr"/>
              <c:showVal val="1"/>
            </c:dLbl>
            <c:dLbl>
              <c:idx val="5"/>
              <c:layout>
                <c:manualLayout>
                  <c:x val="0.19795280912536378"/>
                  <c:y val="2.5198587688604985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0.25679027950382477"/>
                  <c:y val="-2.5198587688604985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0.34872571902185245"/>
                  <c:y val="5.0397175377209962E-3"/>
                </c:manualLayout>
              </c:layout>
              <c:dLblPos val="ctr"/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inEnd"/>
            <c:showVal val="1"/>
          </c:dLbls>
          <c:cat>
            <c:strRef>
              <c:f>Лист1!$A$2:$A$9</c:f>
              <c:strCache>
                <c:ptCount val="8"/>
                <c:pt idx="0">
                  <c:v>ИЗО</c:v>
                </c:pt>
                <c:pt idx="1">
                  <c:v>Физика</c:v>
                </c:pt>
                <c:pt idx="2">
                  <c:v>Обществознание</c:v>
                </c:pt>
                <c:pt idx="3">
                  <c:v>История</c:v>
                </c:pt>
                <c:pt idx="4">
                  <c:v>Английский яз.</c:v>
                </c:pt>
                <c:pt idx="5">
                  <c:v>Татарский яз.</c:v>
                </c:pt>
                <c:pt idx="6">
                  <c:v>Русский яз.</c:v>
                </c:pt>
                <c:pt idx="7">
                  <c:v>Математика</c:v>
                </c:pt>
              </c:strCache>
            </c:strRef>
          </c:cat>
          <c:val>
            <c:numRef>
              <c:f>Лист1!$B$2:$B$9</c:f>
              <c:numCache>
                <c:formatCode>0%</c:formatCode>
                <c:ptCount val="8"/>
                <c:pt idx="0">
                  <c:v>2.0000000000000004E-2</c:v>
                </c:pt>
                <c:pt idx="1">
                  <c:v>2.0000000000000004E-2</c:v>
                </c:pt>
                <c:pt idx="2">
                  <c:v>2.0000000000000004E-2</c:v>
                </c:pt>
                <c:pt idx="3">
                  <c:v>6.0000000000000005E-2</c:v>
                </c:pt>
                <c:pt idx="4">
                  <c:v>0.12000000000000001</c:v>
                </c:pt>
                <c:pt idx="5">
                  <c:v>0.18000000000000002</c:v>
                </c:pt>
                <c:pt idx="6">
                  <c:v>0.24000000000000002</c:v>
                </c:pt>
                <c:pt idx="7">
                  <c:v>0.34</c:v>
                </c:pt>
              </c:numCache>
            </c:numRef>
          </c:val>
        </c:ser>
        <c:dLbls/>
        <c:gapWidth val="84"/>
        <c:overlap val="100"/>
        <c:axId val="78584064"/>
        <c:axId val="78630912"/>
      </c:barChart>
      <c:catAx>
        <c:axId val="78584064"/>
        <c:scaling>
          <c:orientation val="minMax"/>
        </c:scaling>
        <c:axPos val="l"/>
        <c:tickLblPos val="nextTo"/>
        <c:crossAx val="78630912"/>
        <c:crosses val="autoZero"/>
        <c:auto val="1"/>
        <c:lblAlgn val="ctr"/>
        <c:lblOffset val="100"/>
      </c:catAx>
      <c:valAx>
        <c:axId val="78630912"/>
        <c:scaling>
          <c:orientation val="minMax"/>
        </c:scaling>
        <c:axPos val="b"/>
        <c:majorGridlines/>
        <c:numFmt formatCode="0%" sourceLinked="1"/>
        <c:tickLblPos val="nextTo"/>
        <c:crossAx val="7858406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5.5555555555555539E-2"/>
                  <c:y val="9.8897486433169581E-17"/>
                </c:manualLayout>
              </c:layout>
              <c:showVal val="1"/>
            </c:dLbl>
            <c:dLbl>
              <c:idx val="1"/>
              <c:layout>
                <c:manualLayout>
                  <c:x val="5.5555555555555539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5.7098765432098769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6.6358024691358028E-2"/>
                  <c:y val="2.697235333782873E-3"/>
                </c:manualLayout>
              </c:layout>
              <c:showVal val="1"/>
            </c:dLbl>
            <c:dLbl>
              <c:idx val="4"/>
              <c:layout>
                <c:manualLayout>
                  <c:x val="6.6358024691358028E-2"/>
                  <c:y val="5.3944706675657442E-3"/>
                </c:manualLayout>
              </c:layout>
              <c:showVal val="1"/>
            </c:dLbl>
            <c:dLbl>
              <c:idx val="5"/>
              <c:layout>
                <c:manualLayout>
                  <c:x val="6.6358024691358028E-2"/>
                  <c:y val="8.0917060013486232E-3"/>
                </c:manualLayout>
              </c:layout>
              <c:showVal val="1"/>
            </c:dLbl>
            <c:dLbl>
              <c:idx val="6"/>
              <c:layout>
                <c:manualLayout>
                  <c:x val="7.7160493827160503E-2"/>
                  <c:y val="8.0917060013486232E-3"/>
                </c:manualLayout>
              </c:layout>
              <c:showVal val="1"/>
            </c:dLbl>
            <c:dLbl>
              <c:idx val="7"/>
              <c:layout>
                <c:manualLayout>
                  <c:x val="0.10648148148148145"/>
                  <c:y val="-2.697235333782873E-3"/>
                </c:manualLayout>
              </c:layout>
              <c:showVal val="1"/>
            </c:dLbl>
            <c:dLbl>
              <c:idx val="8"/>
              <c:layout>
                <c:manualLayout>
                  <c:x val="0.13271604938271608"/>
                  <c:y val="0"/>
                </c:manualLayout>
              </c:layout>
              <c:showVal val="1"/>
            </c:dLbl>
            <c:dLbl>
              <c:idx val="9"/>
              <c:layout>
                <c:manualLayout>
                  <c:x val="0.22376543209876545"/>
                  <c:y val="0"/>
                </c:manualLayout>
              </c:layout>
              <c:showVal val="1"/>
            </c:dLbl>
            <c:dLbl>
              <c:idx val="10"/>
              <c:layout>
                <c:manualLayout>
                  <c:x val="0.32407407407407407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Лист1!$A$2:$A$12</c:f>
              <c:strCache>
                <c:ptCount val="11"/>
                <c:pt idx="0">
                  <c:v>Слишком много д/з</c:v>
                </c:pt>
                <c:pt idx="1">
                  <c:v>Не нравиться</c:v>
                </c:pt>
                <c:pt idx="2">
                  <c:v>Всё делаю</c:v>
                </c:pt>
                <c:pt idx="3">
                  <c:v>Уверен, что не спросят</c:v>
                </c:pt>
                <c:pt idx="4">
                  <c:v>Устал</c:v>
                </c:pt>
                <c:pt idx="5">
                  <c:v>Забыл сделать</c:v>
                </c:pt>
                <c:pt idx="6">
                  <c:v>Не записал д/з</c:v>
                </c:pt>
                <c:pt idx="7">
                  <c:v>Нет время</c:v>
                </c:pt>
                <c:pt idx="8">
                  <c:v>Лень</c:v>
                </c:pt>
                <c:pt idx="9">
                  <c:v>Трудно, не получается</c:v>
                </c:pt>
                <c:pt idx="10">
                  <c:v>Не понимаю, не знаю как</c:v>
                </c:pt>
              </c:strCache>
            </c:strRef>
          </c:cat>
          <c:val>
            <c:numRef>
              <c:f>Лист1!$B$2:$B$12</c:f>
              <c:numCache>
                <c:formatCode>0%</c:formatCode>
                <c:ptCount val="11"/>
                <c:pt idx="0">
                  <c:v>2.0000000000000004E-2</c:v>
                </c:pt>
                <c:pt idx="1">
                  <c:v>2.0000000000000004E-2</c:v>
                </c:pt>
                <c:pt idx="2">
                  <c:v>3.0000000000000002E-2</c:v>
                </c:pt>
                <c:pt idx="3">
                  <c:v>3.0000000000000002E-2</c:v>
                </c:pt>
                <c:pt idx="4">
                  <c:v>3.0000000000000002E-2</c:v>
                </c:pt>
                <c:pt idx="5">
                  <c:v>3.0000000000000002E-2</c:v>
                </c:pt>
                <c:pt idx="6">
                  <c:v>0.05</c:v>
                </c:pt>
                <c:pt idx="7">
                  <c:v>9.0000000000000011E-2</c:v>
                </c:pt>
                <c:pt idx="8">
                  <c:v>0.11</c:v>
                </c:pt>
                <c:pt idx="9">
                  <c:v>0.23</c:v>
                </c:pt>
                <c:pt idx="10">
                  <c:v>0.36000000000000004</c:v>
                </c:pt>
              </c:numCache>
            </c:numRef>
          </c:val>
        </c:ser>
        <c:dLbls/>
        <c:gapWidth val="96"/>
        <c:overlap val="100"/>
        <c:axId val="70140672"/>
        <c:axId val="70142208"/>
      </c:barChart>
      <c:catAx>
        <c:axId val="70140672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70142208"/>
        <c:crosses val="autoZero"/>
        <c:auto val="1"/>
        <c:lblAlgn val="ctr"/>
        <c:lblOffset val="100"/>
      </c:catAx>
      <c:valAx>
        <c:axId val="70142208"/>
        <c:scaling>
          <c:orientation val="minMax"/>
        </c:scaling>
        <c:axPos val="b"/>
        <c:majorGridlines/>
        <c:numFmt formatCode="0%" sourceLinked="1"/>
        <c:tickLblPos val="nextTo"/>
        <c:crossAx val="7014067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9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  <c:dLbls>
            <c:dLbl>
              <c:idx val="0"/>
              <c:layout>
                <c:manualLayout>
                  <c:x val="4.6296296296296589E-3"/>
                  <c:y val="-0.43964935940660826"/>
                </c:manualLayout>
              </c:layout>
              <c:showVal val="1"/>
            </c:dLbl>
            <c:dLbl>
              <c:idx val="1"/>
              <c:layout>
                <c:manualLayout>
                  <c:x val="3.0864197530864777E-3"/>
                  <c:y val="-0.12407282535401205"/>
                </c:manualLayout>
              </c:layout>
              <c:showVal val="1"/>
            </c:dLbl>
            <c:dLbl>
              <c:idx val="2"/>
              <c:layout>
                <c:manualLayout>
                  <c:x val="1.5432098765432102E-3"/>
                  <c:y val="-0.21308159136884683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Да </c:v>
                </c:pt>
                <c:pt idx="1">
                  <c:v>Почти всегда</c:v>
                </c:pt>
                <c:pt idx="2">
                  <c:v>Нет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0.63000000000000012</c:v>
                </c:pt>
                <c:pt idx="1">
                  <c:v>0.12000000000000001</c:v>
                </c:pt>
                <c:pt idx="2">
                  <c:v>0.25</c:v>
                </c:pt>
              </c:numCache>
            </c:numRef>
          </c:val>
        </c:ser>
        <c:dLbls/>
        <c:overlap val="100"/>
        <c:axId val="75014528"/>
        <c:axId val="75016064"/>
      </c:barChart>
      <c:catAx>
        <c:axId val="75014528"/>
        <c:scaling>
          <c:orientation val="minMax"/>
        </c:scaling>
        <c:axPos val="b"/>
        <c:tickLblPos val="nextTo"/>
        <c:crossAx val="75016064"/>
        <c:crosses val="autoZero"/>
        <c:auto val="1"/>
        <c:lblAlgn val="ctr"/>
        <c:lblOffset val="100"/>
      </c:catAx>
      <c:valAx>
        <c:axId val="75016064"/>
        <c:scaling>
          <c:orientation val="minMax"/>
        </c:scaling>
        <c:axPos val="l"/>
        <c:majorGridlines/>
        <c:numFmt formatCode="0%" sourceLinked="1"/>
        <c:tickLblPos val="nextTo"/>
        <c:crossAx val="7501452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8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chemeClr val="tx1">
                  <a:lumMod val="85000"/>
                  <a:lumOff val="15000"/>
                </a:schemeClr>
              </a:solidFill>
            </a:ln>
          </c:spPr>
          <c:dLbls>
            <c:dLbl>
              <c:idx val="0"/>
              <c:layout>
                <c:manualLayout>
                  <c:x val="4.6296296296296302E-3"/>
                  <c:y val="-0.40728253540121384"/>
                </c:manualLayout>
              </c:layout>
              <c:showVal val="1"/>
            </c:dLbl>
            <c:dLbl>
              <c:idx val="1"/>
              <c:layout>
                <c:manualLayout>
                  <c:x val="-1.5432098765432102E-3"/>
                  <c:y val="-2.6972353337828631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dLbls/>
        <c:overlap val="100"/>
        <c:axId val="78070912"/>
        <c:axId val="78072448"/>
      </c:barChart>
      <c:catAx>
        <c:axId val="78070912"/>
        <c:scaling>
          <c:orientation val="minMax"/>
        </c:scaling>
        <c:axPos val="b"/>
        <c:tickLblPos val="nextTo"/>
        <c:crossAx val="78072448"/>
        <c:crosses val="autoZero"/>
        <c:auto val="1"/>
        <c:lblAlgn val="ctr"/>
        <c:lblOffset val="100"/>
      </c:catAx>
      <c:valAx>
        <c:axId val="78072448"/>
        <c:scaling>
          <c:orientation val="minMax"/>
        </c:scaling>
        <c:axPos val="l"/>
        <c:majorGridlines/>
        <c:numFmt formatCode="0%" sourceLinked="1"/>
        <c:tickLblPos val="nextTo"/>
        <c:crossAx val="7807091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2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  <c:dLbls>
            <c:dLbl>
              <c:idx val="0"/>
              <c:layout>
                <c:manualLayout>
                  <c:x val="4.6296296296296589E-3"/>
                  <c:y val="-0.43964935940660826"/>
                </c:manualLayout>
              </c:layout>
              <c:showVal val="1"/>
            </c:dLbl>
            <c:dLbl>
              <c:idx val="1"/>
              <c:layout>
                <c:manualLayout>
                  <c:x val="3.0864197530864777E-3"/>
                  <c:y val="-0.21308159136884683"/>
                </c:manualLayout>
              </c:layout>
              <c:showVal val="1"/>
            </c:dLbl>
            <c:dLbl>
              <c:idx val="2"/>
              <c:layout>
                <c:manualLayout>
                  <c:x val="1.5432098765432102E-3"/>
                  <c:y val="-0.12407282535401205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Иногда</c:v>
                </c:pt>
                <c:pt idx="2">
                  <c:v>Выборочно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0.63000000000000012</c:v>
                </c:pt>
                <c:pt idx="1">
                  <c:v>0.25</c:v>
                </c:pt>
                <c:pt idx="2">
                  <c:v>0.12000000000000001</c:v>
                </c:pt>
              </c:numCache>
            </c:numRef>
          </c:val>
        </c:ser>
        <c:dLbls/>
        <c:overlap val="100"/>
        <c:axId val="78059392"/>
        <c:axId val="78060928"/>
      </c:barChart>
      <c:catAx>
        <c:axId val="78059392"/>
        <c:scaling>
          <c:orientation val="minMax"/>
        </c:scaling>
        <c:axPos val="b"/>
        <c:tickLblPos val="nextTo"/>
        <c:crossAx val="78060928"/>
        <c:crosses val="autoZero"/>
        <c:auto val="1"/>
        <c:lblAlgn val="ctr"/>
        <c:lblOffset val="100"/>
      </c:catAx>
      <c:valAx>
        <c:axId val="78060928"/>
        <c:scaling>
          <c:orientation val="minMax"/>
        </c:scaling>
        <c:axPos val="l"/>
        <c:majorGridlines/>
        <c:numFmt formatCode="0%" sourceLinked="1"/>
        <c:tickLblPos val="nextTo"/>
        <c:crossAx val="7805939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1.5432098765432102E-3"/>
                  <c:y val="-0.43155765340525964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-0.10519217801753196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0.88</c:v>
                </c:pt>
                <c:pt idx="1">
                  <c:v>0.12000000000000001</c:v>
                </c:pt>
              </c:numCache>
            </c:numRef>
          </c:val>
        </c:ser>
        <c:dLbls/>
        <c:overlap val="100"/>
        <c:axId val="78523776"/>
        <c:axId val="78537856"/>
      </c:barChart>
      <c:catAx>
        <c:axId val="78523776"/>
        <c:scaling>
          <c:orientation val="minMax"/>
        </c:scaling>
        <c:axPos val="b"/>
        <c:tickLblPos val="nextTo"/>
        <c:crossAx val="78537856"/>
        <c:crosses val="autoZero"/>
        <c:auto val="1"/>
        <c:lblAlgn val="ctr"/>
        <c:lblOffset val="100"/>
      </c:catAx>
      <c:valAx>
        <c:axId val="78537856"/>
        <c:scaling>
          <c:orientation val="minMax"/>
        </c:scaling>
        <c:axPos val="l"/>
        <c:majorGridlines/>
        <c:numFmt formatCode="0%" sourceLinked="1"/>
        <c:tickLblPos val="nextTo"/>
        <c:crossAx val="7852377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  <c:dPt>
            <c:idx val="0"/>
            <c:explosion val="2"/>
          </c:dPt>
          <c:dPt>
            <c:idx val="1"/>
            <c:explosion val="4"/>
          </c:dPt>
          <c:dPt>
            <c:idx val="2"/>
            <c:explosion val="1"/>
          </c:dPt>
          <c:dPt>
            <c:idx val="3"/>
            <c:explosion val="5"/>
            <c:spPr>
              <a:solidFill>
                <a:schemeClr val="accent5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0.11087853454888011"/>
                  <c:y val="9.9717675187114857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Индивидуаль-ный </a:t>
                    </a:r>
                    <a:r>
                      <a:rPr lang="ru-RU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подход; </a:t>
                    </a:r>
                    <a:endParaRPr lang="ru-RU" b="1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  <a:p>
                    <a:r>
                      <a:rPr lang="ru-RU" b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12</a:t>
                    </a:r>
                    <a:r>
                      <a:rPr lang="ru-RU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%</a:t>
                    </a:r>
                    <a:endParaRPr lang="ru-RU" dirty="0"/>
                  </a:p>
                </c:rich>
              </c:tx>
              <c:dLblPos val="bestFit"/>
              <c:showVal val="1"/>
              <c:showCatName val="1"/>
            </c:dLbl>
            <c:dLbl>
              <c:idx val="1"/>
              <c:layout>
                <c:manualLayout>
                  <c:x val="-0.17933506973520358"/>
                  <c:y val="0.11891011375919175"/>
                </c:manualLayout>
              </c:layout>
              <c:tx>
                <c:rich>
                  <a:bodyPr/>
                  <a:lstStyle/>
                  <a:p>
                    <a:r>
                      <a:rPr lang="ru-RU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Анализирую причины; </a:t>
                    </a:r>
                    <a:endParaRPr lang="ru-RU" b="1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  <a:p>
                    <a:r>
                      <a:rPr lang="ru-RU" b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12</a:t>
                    </a:r>
                    <a:r>
                      <a:rPr lang="ru-RU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%</a:t>
                    </a:r>
                    <a:endParaRPr lang="ru-RU" dirty="0"/>
                  </a:p>
                </c:rich>
              </c:tx>
              <c:dLblPos val="bestFit"/>
              <c:showVal val="1"/>
              <c:showCatName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Ставлю "</a:t>
                    </a:r>
                    <a:r>
                      <a: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2</a:t>
                    </a:r>
                    <a:r>
                      <a:rPr lang="ru-RU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"; </a:t>
                    </a:r>
                    <a:endParaRPr lang="ru-RU" b="1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  <a:p>
                    <a:r>
                      <a:rPr lang="ru-RU" b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24</a:t>
                    </a:r>
                    <a:r>
                      <a:rPr lang="ru-RU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%</a:t>
                    </a:r>
                    <a:endParaRPr lang="ru-RU" dirty="0"/>
                  </a:p>
                </c:rich>
              </c:tx>
              <c:dLblPos val="ctr"/>
              <c:showVal val="1"/>
              <c:showCatName val="1"/>
            </c:dLbl>
            <c:dLbl>
              <c:idx val="3"/>
              <c:layout>
                <c:manualLayout>
                  <c:x val="0.25280254930215057"/>
                  <c:y val="-2.5864742436058307E-2"/>
                </c:manualLayout>
              </c:layout>
              <c:dLblPos val="bestFit"/>
              <c:showVal val="1"/>
              <c:showCatName val="1"/>
            </c:dLbl>
            <c:txPr>
              <a:bodyPr/>
              <a:lstStyle/>
              <a:p>
                <a:pPr>
                  <a:defRPr b="1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pPr>
                <a:endParaRPr lang="ru-RU"/>
              </a:p>
            </c:txPr>
            <c:dLblPos val="ctr"/>
            <c:showVal val="1"/>
            <c:showCatName val="1"/>
            <c:showLeaderLines val="1"/>
          </c:dLbls>
          <c:cat>
            <c:strRef>
              <c:f>Лист1!$A$2:$A$5</c:f>
              <c:strCache>
                <c:ptCount val="4"/>
                <c:pt idx="0">
                  <c:v>Индивидуальный подход</c:v>
                </c:pt>
                <c:pt idx="1">
                  <c:v>Анализирую причины</c:v>
                </c:pt>
                <c:pt idx="2">
                  <c:v>Ставлю "2"</c:v>
                </c:pt>
                <c:pt idx="3">
                  <c:v>Даю возможность исправить на следующем уроке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0.12000000000000001</c:v>
                </c:pt>
                <c:pt idx="1">
                  <c:v>0.12000000000000001</c:v>
                </c:pt>
                <c:pt idx="2">
                  <c:v>0.24000000000000002</c:v>
                </c:pt>
                <c:pt idx="3">
                  <c:v>0.52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4"/>
  <c:chart>
    <c:autoTitleDeleted val="1"/>
    <c:plotArea>
      <c:layout>
        <c:manualLayout>
          <c:layoutTarget val="inner"/>
          <c:xMode val="edge"/>
          <c:yMode val="edge"/>
          <c:x val="0.10259788274254383"/>
          <c:y val="4.0779000745948868E-2"/>
          <c:w val="0.89740211725745611"/>
          <c:h val="0.80949200088879014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  <c:dLbls>
            <c:dLbl>
              <c:idx val="0"/>
              <c:layout>
                <c:manualLayout>
                  <c:x val="4.6296296296296302E-3"/>
                  <c:y val="-0.43425488873904261"/>
                </c:manualLayout>
              </c:layout>
              <c:showVal val="1"/>
            </c:dLbl>
            <c:dLbl>
              <c:idx val="1"/>
              <c:layout>
                <c:manualLayout>
                  <c:x val="-1.5432098765432102E-3"/>
                  <c:y val="-0.43425488873904261"/>
                </c:manualLayout>
              </c:layout>
              <c:showVal val="1"/>
            </c:dLbl>
            <c:dLbl>
              <c:idx val="2"/>
              <c:layout>
                <c:manualLayout>
                  <c:x val="-1.5432098765432102E-3"/>
                  <c:y val="-0.18880647336480111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0.31827376938637902"/>
                </c:manualLayout>
              </c:layout>
              <c:showVal val="1"/>
            </c:dLbl>
            <c:showVal val="1"/>
          </c:dLbls>
          <c:cat>
            <c:strRef>
              <c:f>Лист1!$A$2:$A$6</c:f>
              <c:strCache>
                <c:ptCount val="4"/>
                <c:pt idx="0">
                  <c:v>При необходимости</c:v>
                </c:pt>
                <c:pt idx="1">
                  <c:v>По просьбе учеников</c:v>
                </c:pt>
                <c:pt idx="2">
                  <c:v>Да</c:v>
                </c:pt>
                <c:pt idx="3">
                  <c:v>Не всегда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0.32000000000000006</c:v>
                </c:pt>
                <c:pt idx="1">
                  <c:v>0.32000000000000006</c:v>
                </c:pt>
                <c:pt idx="2">
                  <c:v>0.12000000000000001</c:v>
                </c:pt>
                <c:pt idx="3">
                  <c:v>0.24000000000000002</c:v>
                </c:pt>
              </c:numCache>
            </c:numRef>
          </c:val>
        </c:ser>
        <c:dLbls/>
        <c:overlap val="100"/>
        <c:axId val="88630784"/>
        <c:axId val="88632320"/>
      </c:barChart>
      <c:catAx>
        <c:axId val="88630784"/>
        <c:scaling>
          <c:orientation val="minMax"/>
        </c:scaling>
        <c:axPos val="b"/>
        <c:tickLblPos val="nextTo"/>
        <c:crossAx val="88632320"/>
        <c:crosses val="autoZero"/>
        <c:auto val="1"/>
        <c:lblAlgn val="ctr"/>
        <c:lblOffset val="100"/>
      </c:catAx>
      <c:valAx>
        <c:axId val="88632320"/>
        <c:scaling>
          <c:orientation val="minMax"/>
        </c:scaling>
        <c:axPos val="l"/>
        <c:majorGridlines/>
        <c:numFmt formatCode="0%" sourceLinked="1"/>
        <c:tickLblPos val="nextTo"/>
        <c:crossAx val="8863078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chemeClr val="tx1">
                  <a:lumMod val="85000"/>
                  <a:lumOff val="15000"/>
                </a:schemeClr>
              </a:solidFill>
            </a:ln>
          </c:spPr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Выставки</c:v>
                </c:pt>
                <c:pt idx="1">
                  <c:v>Показ работ в качестве образца</c:v>
                </c:pt>
                <c:pt idx="2">
                  <c:v>Освобождение от заданий</c:v>
                </c:pt>
                <c:pt idx="3">
                  <c:v>Похвала</c:v>
                </c:pt>
                <c:pt idx="4">
                  <c:v>Оценка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6.0000000000000005E-2</c:v>
                </c:pt>
                <c:pt idx="1">
                  <c:v>6.0000000000000005E-2</c:v>
                </c:pt>
                <c:pt idx="2">
                  <c:v>6.0000000000000005E-2</c:v>
                </c:pt>
                <c:pt idx="3">
                  <c:v>0.26</c:v>
                </c:pt>
                <c:pt idx="4">
                  <c:v>0.56000000000000005</c:v>
                </c:pt>
              </c:numCache>
            </c:numRef>
          </c:val>
        </c:ser>
        <c:dLbls/>
        <c:gapWidth val="84"/>
        <c:overlap val="100"/>
        <c:axId val="88873600"/>
        <c:axId val="88916352"/>
      </c:barChart>
      <c:catAx>
        <c:axId val="88873600"/>
        <c:scaling>
          <c:orientation val="minMax"/>
        </c:scaling>
        <c:axPos val="l"/>
        <c:tickLblPos val="nextTo"/>
        <c:spPr>
          <a:noFill/>
          <a:ln w="9525" cap="flat" cmpd="sng" algn="ctr">
            <a:solidFill>
              <a:schemeClr val="accent3">
                <a:shade val="48000"/>
                <a:satMod val="110000"/>
              </a:schemeClr>
            </a:solidFill>
            <a:prstDash val="solid"/>
          </a:ln>
          <a:effectLst/>
        </c:spPr>
        <c:txPr>
          <a:bodyPr/>
          <a:lstStyle/>
          <a:p>
            <a:pPr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8916352"/>
        <c:crosses val="autoZero"/>
        <c:auto val="1"/>
        <c:lblAlgn val="ctr"/>
        <c:lblOffset val="100"/>
      </c:catAx>
      <c:valAx>
        <c:axId val="88916352"/>
        <c:scaling>
          <c:orientation val="minMax"/>
        </c:scaling>
        <c:axPos val="b"/>
        <c:majorGridlines/>
        <c:numFmt formatCode="0%" sourceLinked="1"/>
        <c:tickLblPos val="nextTo"/>
        <c:crossAx val="8887360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5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layout>
                <c:manualLayout>
                  <c:x val="-3.08641975308642E-3"/>
                  <c:y val="-0.42616318273769382"/>
                </c:manualLayout>
              </c:layout>
              <c:showVal val="1"/>
            </c:dLbl>
            <c:dLbl>
              <c:idx val="1"/>
              <c:layout>
                <c:manualLayout>
                  <c:x val="3.08641975308642E-3"/>
                  <c:y val="-0.27511800404585307"/>
                </c:manualLayout>
              </c:layout>
              <c:showVal val="1"/>
            </c:dLbl>
            <c:dLbl>
              <c:idx val="2"/>
              <c:layout>
                <c:manualLayout>
                  <c:x val="3.0864197530865341E-3"/>
                  <c:y val="-0.14295347269049241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 всегда</c:v>
                </c:pt>
                <c:pt idx="2">
                  <c:v>Нет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0.54</c:v>
                </c:pt>
                <c:pt idx="1">
                  <c:v>0.32000000000000006</c:v>
                </c:pt>
                <c:pt idx="2">
                  <c:v>0.14000000000000001</c:v>
                </c:pt>
              </c:numCache>
            </c:numRef>
          </c:val>
        </c:ser>
        <c:dLbls/>
        <c:overlap val="100"/>
        <c:axId val="78749696"/>
        <c:axId val="78751232"/>
      </c:barChart>
      <c:catAx>
        <c:axId val="78749696"/>
        <c:scaling>
          <c:orientation val="minMax"/>
        </c:scaling>
        <c:axPos val="b"/>
        <c:tickLblPos val="nextTo"/>
        <c:crossAx val="78751232"/>
        <c:crosses val="autoZero"/>
        <c:auto val="1"/>
        <c:lblAlgn val="ctr"/>
        <c:lblOffset val="100"/>
      </c:catAx>
      <c:valAx>
        <c:axId val="78751232"/>
        <c:scaling>
          <c:orientation val="minMax"/>
        </c:scaling>
        <c:axPos val="l"/>
        <c:majorGridlines/>
        <c:numFmt formatCode="0%" sourceLinked="1"/>
        <c:tickLblPos val="nextTo"/>
        <c:crossAx val="7874969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5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2.3148148148148147E-2"/>
                  <c:y val="-0.43964935940660826"/>
                </c:manualLayout>
              </c:layout>
              <c:showVal val="1"/>
            </c:dLbl>
            <c:dLbl>
              <c:idx val="1"/>
              <c:layout>
                <c:manualLayout>
                  <c:x val="7.7160493827160516E-3"/>
                  <c:y val="-0.11867835468644639"/>
                </c:manualLayout>
              </c:layout>
              <c:showVal val="1"/>
            </c:dLbl>
            <c:dLbl>
              <c:idx val="2"/>
              <c:layout>
                <c:manualLayout>
                  <c:x val="3.0864197530864199E-2"/>
                  <c:y val="-0.30748482805124761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Иногда</c:v>
                </c:pt>
                <c:pt idx="2">
                  <c:v>Нет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0.56999999999999995</c:v>
                </c:pt>
                <c:pt idx="1">
                  <c:v>7.0000000000000021E-2</c:v>
                </c:pt>
                <c:pt idx="2">
                  <c:v>0.36000000000000004</c:v>
                </c:pt>
              </c:numCache>
            </c:numRef>
          </c:val>
        </c:ser>
        <c:dLbls/>
        <c:gapWidth val="154"/>
        <c:overlap val="98"/>
        <c:axId val="79148160"/>
        <c:axId val="79149696"/>
      </c:barChart>
      <c:catAx>
        <c:axId val="79148160"/>
        <c:scaling>
          <c:orientation val="minMax"/>
        </c:scaling>
        <c:axPos val="b"/>
        <c:tickLblPos val="nextTo"/>
        <c:crossAx val="79149696"/>
        <c:crosses val="autoZero"/>
        <c:auto val="1"/>
        <c:lblAlgn val="ctr"/>
        <c:lblOffset val="100"/>
      </c:catAx>
      <c:valAx>
        <c:axId val="79149696"/>
        <c:scaling>
          <c:orientation val="minMax"/>
        </c:scaling>
        <c:axPos val="l"/>
        <c:majorGridlines/>
        <c:numFmt formatCode="0%" sourceLinked="1"/>
        <c:tickLblPos val="nextTo"/>
        <c:crossAx val="7914816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1.6975308641975311E-2"/>
          <c:y val="0.142521915037087"/>
          <c:w val="0.71468674054632053"/>
          <c:h val="0.8278084962913017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explosion val="5"/>
          <c:dLbls>
            <c:dLbl>
              <c:idx val="2"/>
              <c:layout>
                <c:manualLayout>
                  <c:x val="-0.19117443740818918"/>
                  <c:y val="0.10579859512964168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-0.21650433902405908"/>
                  <c:y val="-0.13412183699165706"/>
                </c:manualLayout>
              </c:layout>
              <c:dLblPos val="bestFit"/>
              <c:showVal val="1"/>
              <c:showCatName val="1"/>
            </c:dLbl>
            <c:dLbl>
              <c:idx val="4"/>
              <c:layout>
                <c:manualLayout>
                  <c:x val="0.11661343184090657"/>
                  <c:y val="-0.13017733479348856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0.14543114036711974"/>
                  <c:y val="0.10945592685468812"/>
                </c:manualLayout>
              </c:layout>
              <c:showVal val="1"/>
              <c:showCatName val="1"/>
            </c:dLbl>
            <c:txPr>
              <a:bodyPr/>
              <a:lstStyle/>
              <a:p>
                <a:pPr>
                  <a:defRPr sz="16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Лист1!$A$2:$A$7</c:f>
              <c:strCache>
                <c:ptCount val="6"/>
                <c:pt idx="0">
                  <c:v>По всем</c:v>
                </c:pt>
                <c:pt idx="1">
                  <c:v>Анг. яз.</c:v>
                </c:pt>
                <c:pt idx="2">
                  <c:v>Татарский яз.</c:v>
                </c:pt>
                <c:pt idx="3">
                  <c:v>Русский яз.</c:v>
                </c:pt>
                <c:pt idx="4">
                  <c:v>Математика</c:v>
                </c:pt>
                <c:pt idx="5">
                  <c:v>Не помогают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6.0000000000000005E-2</c:v>
                </c:pt>
                <c:pt idx="1">
                  <c:v>2.0000000000000004E-2</c:v>
                </c:pt>
                <c:pt idx="2">
                  <c:v>0.16</c:v>
                </c:pt>
                <c:pt idx="3">
                  <c:v>0.2</c:v>
                </c:pt>
                <c:pt idx="4">
                  <c:v>0.2</c:v>
                </c:pt>
                <c:pt idx="5">
                  <c:v>0.36000000000000004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-1.2151258873248161E-7"/>
                  <c:y val="-0.44774106540795683"/>
                </c:manualLayout>
              </c:layout>
              <c:showVal val="1"/>
            </c:dLbl>
            <c:dLbl>
              <c:idx val="1"/>
              <c:layout>
                <c:manualLayout>
                  <c:x val="-1.5432098765432102E-3"/>
                  <c:y val="-0.18880647336480111"/>
                </c:manualLayout>
              </c:layout>
              <c:showVal val="1"/>
            </c:dLbl>
            <c:dLbl>
              <c:idx val="2"/>
              <c:layout>
                <c:manualLayout>
                  <c:x val="-1.5433313891318012E-3"/>
                  <c:y val="-0.21847606203641273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Не знаю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0.56999999999999995</c:v>
                </c:pt>
                <c:pt idx="1">
                  <c:v>0.18000000000000002</c:v>
                </c:pt>
                <c:pt idx="2">
                  <c:v>0.25</c:v>
                </c:pt>
              </c:numCache>
            </c:numRef>
          </c:val>
        </c:ser>
        <c:dLbls/>
        <c:overlap val="100"/>
        <c:axId val="96242688"/>
        <c:axId val="96275840"/>
      </c:barChart>
      <c:catAx>
        <c:axId val="96242688"/>
        <c:scaling>
          <c:orientation val="minMax"/>
        </c:scaling>
        <c:axPos val="b"/>
        <c:tickLblPos val="nextTo"/>
        <c:crossAx val="96275840"/>
        <c:crosses val="autoZero"/>
        <c:auto val="1"/>
        <c:lblAlgn val="ctr"/>
        <c:lblOffset val="100"/>
      </c:catAx>
      <c:valAx>
        <c:axId val="96275840"/>
        <c:scaling>
          <c:orientation val="minMax"/>
        </c:scaling>
        <c:axPos val="l"/>
        <c:majorGridlines/>
        <c:numFmt formatCode="0%" sourceLinked="1"/>
        <c:tickLblPos val="nextTo"/>
        <c:crossAx val="9624268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0"/>
  <c:chart>
    <c:title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dPt>
            <c:idx val="0"/>
            <c:spPr>
              <a:solidFill>
                <a:schemeClr val="accent4"/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c:spPr>
          </c:dPt>
          <c:dPt>
            <c:idx val="1"/>
            <c:spPr>
              <a:solidFill>
                <a:srgbClr val="F97567"/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c:spPr>
          </c:dPt>
          <c:dPt>
            <c:idx val="2"/>
            <c:spPr>
              <a:solidFill>
                <a:srgbClr val="F6412E"/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1.5432098765432102E-3"/>
                  <c:y val="-0.37761294672960227"/>
                </c:manualLayout>
              </c:layout>
              <c:showVal val="1"/>
            </c:dLbl>
            <c:dLbl>
              <c:idx val="1"/>
              <c:layout>
                <c:manualLayout>
                  <c:x val="6.1728395061728392E-3"/>
                  <c:y val="-0.11328388401888066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0.14025623735670939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Да </c:v>
                </c:pt>
                <c:pt idx="1">
                  <c:v>Не всегда</c:v>
                </c:pt>
                <c:pt idx="2">
                  <c:v>Нет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0.68</c:v>
                </c:pt>
                <c:pt idx="1">
                  <c:v>0.14000000000000001</c:v>
                </c:pt>
                <c:pt idx="2">
                  <c:v>0.18000000000000002</c:v>
                </c:pt>
              </c:numCache>
            </c:numRef>
          </c:val>
        </c:ser>
        <c:dLbls/>
        <c:overlap val="100"/>
        <c:axId val="96539392"/>
        <c:axId val="96540928"/>
      </c:barChart>
      <c:catAx>
        <c:axId val="96539392"/>
        <c:scaling>
          <c:orientation val="minMax"/>
        </c:scaling>
        <c:axPos val="b"/>
        <c:tickLblPos val="nextTo"/>
        <c:crossAx val="96540928"/>
        <c:crosses val="autoZero"/>
        <c:auto val="1"/>
        <c:lblAlgn val="ctr"/>
        <c:lblOffset val="100"/>
      </c:catAx>
      <c:valAx>
        <c:axId val="96540928"/>
        <c:scaling>
          <c:orientation val="minMax"/>
        </c:scaling>
        <c:axPos val="l"/>
        <c:majorGridlines/>
        <c:numFmt formatCode="0%" sourceLinked="1"/>
        <c:tickLblPos val="nextTo"/>
        <c:crossAx val="9653939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21684384362314268"/>
          <c:y val="8.0537768530769355E-2"/>
          <c:w val="0.56905751081867439"/>
          <c:h val="0.830907676924786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explosion val="7"/>
          <c:dPt>
            <c:idx val="0"/>
            <c:explosion val="10"/>
          </c:dPt>
          <c:dPt>
            <c:idx val="2"/>
            <c:explosion val="8"/>
          </c:dPt>
          <c:dPt>
            <c:idx val="3"/>
            <c:explosion val="6"/>
          </c:dPt>
          <c:dPt>
            <c:idx val="4"/>
            <c:explosion val="8"/>
          </c:dPt>
          <c:dLbls>
            <c:dLbl>
              <c:idx val="0"/>
              <c:layout>
                <c:manualLayout>
                  <c:x val="-0.18126234005495456"/>
                  <c:y val="0.18792695514451885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0.22178588861954968"/>
                  <c:y val="-8.5124585640355202E-2"/>
                </c:manualLayout>
              </c:layout>
              <c:showVal val="1"/>
              <c:showCatName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Лист1!$A$2:$A$7</c:f>
              <c:strCache>
                <c:ptCount val="6"/>
                <c:pt idx="0">
                  <c:v>Всегда записано</c:v>
                </c:pt>
                <c:pt idx="1">
                  <c:v>Была контр.раб.</c:v>
                </c:pt>
                <c:pt idx="2">
                  <c:v>Забыл записать</c:v>
                </c:pt>
                <c:pt idx="3">
                  <c:v>Не успел</c:v>
                </c:pt>
                <c:pt idx="4">
                  <c:v>Не задали</c:v>
                </c:pt>
                <c:pt idx="5">
                  <c:v>И так помню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0.25</c:v>
                </c:pt>
                <c:pt idx="1">
                  <c:v>7.0000000000000021E-2</c:v>
                </c:pt>
                <c:pt idx="2">
                  <c:v>0.14000000000000001</c:v>
                </c:pt>
                <c:pt idx="3">
                  <c:v>7.0000000000000021E-2</c:v>
                </c:pt>
                <c:pt idx="4">
                  <c:v>0.37000000000000005</c:v>
                </c:pt>
                <c:pt idx="5">
                  <c:v>0.1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2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dLbls>
            <c:dLbl>
              <c:idx val="0"/>
              <c:layout>
                <c:manualLayout>
                  <c:x val="-1.5432098765432102E-3"/>
                  <c:y val="-0.42076871207012811"/>
                </c:manualLayout>
              </c:layout>
              <c:showVal val="1"/>
            </c:dLbl>
            <c:dLbl>
              <c:idx val="1"/>
              <c:layout>
                <c:manualLayout>
                  <c:x val="1.5432098765432102E-3"/>
                  <c:y val="-0.1537424140256238"/>
                </c:manualLayout>
              </c:layout>
              <c:showVal val="1"/>
            </c:dLbl>
            <c:dLbl>
              <c:idx val="2"/>
              <c:layout>
                <c:manualLayout>
                  <c:x val="-3.08641975308642E-3"/>
                  <c:y val="-0.11328388401888066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0.11328388401888066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Не всегда</c:v>
                </c:pt>
                <c:pt idx="2">
                  <c:v>Нет</c:v>
                </c:pt>
                <c:pt idx="3">
                  <c:v>Не знаю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0.6100000000000001</c:v>
                </c:pt>
                <c:pt idx="1">
                  <c:v>0.17</c:v>
                </c:pt>
                <c:pt idx="2">
                  <c:v>0.11</c:v>
                </c:pt>
                <c:pt idx="3">
                  <c:v>0.11</c:v>
                </c:pt>
              </c:numCache>
            </c:numRef>
          </c:val>
        </c:ser>
        <c:dLbls/>
        <c:overlap val="100"/>
        <c:axId val="96649216"/>
        <c:axId val="96650752"/>
      </c:barChart>
      <c:catAx>
        <c:axId val="96649216"/>
        <c:scaling>
          <c:orientation val="minMax"/>
        </c:scaling>
        <c:axPos val="b"/>
        <c:tickLblPos val="nextTo"/>
        <c:crossAx val="96650752"/>
        <c:crosses val="autoZero"/>
        <c:auto val="1"/>
        <c:lblAlgn val="ctr"/>
        <c:lblOffset val="100"/>
      </c:catAx>
      <c:valAx>
        <c:axId val="96650752"/>
        <c:scaling>
          <c:orientation val="minMax"/>
        </c:scaling>
        <c:axPos val="l"/>
        <c:majorGridlines/>
        <c:numFmt formatCode="0%" sourceLinked="1"/>
        <c:tickLblPos val="nextTo"/>
        <c:crossAx val="9664921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4D3E-FC3E-4A81-9538-F2473DAA6EB5}" type="datetimeFigureOut">
              <a:rPr lang="ru-RU" smtClean="0"/>
              <a:pPr/>
              <a:t>09.12.2014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FA76-6359-4B9C-9F60-344BC8DDE69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4D3E-FC3E-4A81-9538-F2473DAA6EB5}" type="datetimeFigureOut">
              <a:rPr lang="ru-RU" smtClean="0"/>
              <a:pPr/>
              <a:t>09.12.2014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FA76-6359-4B9C-9F60-344BC8DDE69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4D3E-FC3E-4A81-9538-F2473DAA6EB5}" type="datetimeFigureOut">
              <a:rPr lang="ru-RU" smtClean="0"/>
              <a:pPr/>
              <a:t>09.12.2014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FA76-6359-4B9C-9F60-344BC8DDE69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4D3E-FC3E-4A81-9538-F2473DAA6EB5}" type="datetimeFigureOut">
              <a:rPr lang="ru-RU" smtClean="0"/>
              <a:pPr/>
              <a:t>09.12.2014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FA76-6359-4B9C-9F60-344BC8DDE69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4D3E-FC3E-4A81-9538-F2473DAA6EB5}" type="datetimeFigureOut">
              <a:rPr lang="ru-RU" smtClean="0"/>
              <a:pPr/>
              <a:t>09.12.2014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F84FA76-6359-4B9C-9F60-344BC8DDE69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4D3E-FC3E-4A81-9538-F2473DAA6EB5}" type="datetimeFigureOut">
              <a:rPr lang="ru-RU" smtClean="0"/>
              <a:pPr/>
              <a:t>09.12.2014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FA76-6359-4B9C-9F60-344BC8DDE69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4D3E-FC3E-4A81-9538-F2473DAA6EB5}" type="datetimeFigureOut">
              <a:rPr lang="ru-RU" smtClean="0"/>
              <a:pPr/>
              <a:t>09.12.2014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FA76-6359-4B9C-9F60-344BC8DDE69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4D3E-FC3E-4A81-9538-F2473DAA6EB5}" type="datetimeFigureOut">
              <a:rPr lang="ru-RU" smtClean="0"/>
              <a:pPr/>
              <a:t>09.12.2014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FA76-6359-4B9C-9F60-344BC8DDE69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4D3E-FC3E-4A81-9538-F2473DAA6EB5}" type="datetimeFigureOut">
              <a:rPr lang="ru-RU" smtClean="0"/>
              <a:pPr/>
              <a:t>09.12.2014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FA76-6359-4B9C-9F60-344BC8DDE69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4D3E-FC3E-4A81-9538-F2473DAA6EB5}" type="datetimeFigureOut">
              <a:rPr lang="ru-RU" smtClean="0"/>
              <a:pPr/>
              <a:t>09.12.2014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FA76-6359-4B9C-9F60-344BC8DDE69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4D3E-FC3E-4A81-9538-F2473DAA6EB5}" type="datetimeFigureOut">
              <a:rPr lang="ru-RU" smtClean="0"/>
              <a:pPr/>
              <a:t>09.12.2014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FA76-6359-4B9C-9F60-344BC8DDE69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71C4D3E-FC3E-4A81-9538-F2473DAA6EB5}" type="datetimeFigureOut">
              <a:rPr lang="ru-RU" smtClean="0"/>
              <a:pPr/>
              <a:t>09.12.2014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F84FA76-6359-4B9C-9F60-344BC8DDE69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1340768"/>
            <a:ext cx="8229600" cy="241744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8800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br>
              <a:rPr lang="ru-RU" sz="8800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900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выполнение </a:t>
            </a:r>
            <a:br>
              <a:rPr lang="ru-RU" sz="4900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900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домашнего задания – </a:t>
            </a:r>
            <a:br>
              <a:rPr lang="ru-RU" sz="4900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900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залог успешной учёбы</a:t>
            </a:r>
            <a:endParaRPr lang="ru-RU" sz="4900" cap="all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03648" y="4797152"/>
            <a:ext cx="6552728" cy="719194"/>
          </a:xfrm>
        </p:spPr>
        <p:txBody>
          <a:bodyPr/>
          <a:lstStyle/>
          <a:p>
            <a:pPr lvl="0">
              <a:buClrTx/>
              <a:buSzTx/>
              <a:defRPr/>
            </a:pPr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latin typeface="Calibri"/>
              </a:rPr>
              <a:t>Анализ анкет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856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8. Чем объясняет ваш ребёнок, </a:t>
            </a:r>
            <a:b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что задание в дневнике не записано?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42437042"/>
              </p:ext>
            </p:extLst>
          </p:nvPr>
        </p:nvGraphicFramePr>
        <p:xfrm>
          <a:off x="-298973" y="548680"/>
          <a:ext cx="9468544" cy="6552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467361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9. Всегда ли, по мнению ребёнка, учитель аргументирует оценку за домашнее задание?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12286443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336009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spc="50" dirty="0">
                <a:ln w="11430"/>
                <a:solidFill>
                  <a:srgbClr val="F6412E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Анализ анкет</a:t>
            </a:r>
            <a:br>
              <a:rPr lang="ru-RU" sz="6000" spc="50" dirty="0">
                <a:ln w="11430"/>
                <a:solidFill>
                  <a:srgbClr val="F6412E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</a:br>
            <a:r>
              <a:rPr lang="ru-RU" sz="6000" spc="50" dirty="0" smtClean="0">
                <a:ln w="11430"/>
                <a:solidFill>
                  <a:srgbClr val="F6412E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учащихся</a:t>
            </a:r>
            <a:endParaRPr lang="ru-RU" spc="50" dirty="0">
              <a:ln w="11430"/>
              <a:solidFill>
                <a:srgbClr val="F6412E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9030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1. В течение какого времени</a:t>
            </a:r>
            <a:b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 ты выполняешь домашнее задание?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85367619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41575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2. В какие дни уходит больше времени </a:t>
            </a:r>
            <a:br>
              <a:rPr lang="ru-RU" sz="18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18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на подготовку домашних заданий?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33867808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692739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3. Я с удовольствием  готовлю домашнее задание</a:t>
            </a:r>
            <a:r>
              <a:rPr lang="ru-RU" sz="2000" cap="all" dirty="0">
                <a:solidFill>
                  <a:srgbClr val="C00000"/>
                </a:solidFill>
                <a:effectLst/>
                <a:latin typeface="Arial Black" pitchFamily="34" charset="0"/>
              </a:rPr>
              <a:t> </a:t>
            </a: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по следующим предметам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46545091"/>
              </p:ext>
            </p:extLst>
          </p:nvPr>
        </p:nvGraphicFramePr>
        <p:xfrm>
          <a:off x="457200" y="1340768"/>
          <a:ext cx="8229600" cy="4967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902645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4. Какие формы домашнего задания для меня</a:t>
            </a:r>
            <a:b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 более привлекательны?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84202391"/>
              </p:ext>
            </p:extLst>
          </p:nvPr>
        </p:nvGraphicFramePr>
        <p:xfrm>
          <a:off x="323528" y="1340768"/>
          <a:ext cx="856895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670242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5. </a:t>
            </a:r>
            <a:r>
              <a:rPr lang="ru-RU" sz="2000" cap="all" dirty="0">
                <a:solidFill>
                  <a:srgbClr val="C00000"/>
                </a:solidFill>
                <a:effectLst/>
                <a:latin typeface="Arial Black" pitchFamily="34" charset="0"/>
              </a:rPr>
              <a:t>Какие </a:t>
            </a: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формы проверки </a:t>
            </a:r>
            <a:r>
              <a:rPr lang="ru-RU" sz="2000" cap="all" dirty="0">
                <a:solidFill>
                  <a:srgbClr val="C00000"/>
                </a:solidFill>
                <a:effectLst/>
                <a:latin typeface="Arial Black" pitchFamily="34" charset="0"/>
              </a:rPr>
              <a:t>домашнего </a:t>
            </a: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задания</a:t>
            </a:r>
            <a:b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 </a:t>
            </a:r>
            <a:r>
              <a:rPr lang="ru-RU" sz="2000" cap="all" dirty="0">
                <a:solidFill>
                  <a:srgbClr val="C00000"/>
                </a:solidFill>
                <a:effectLst/>
                <a:latin typeface="Arial Black" pitchFamily="34" charset="0"/>
              </a:rPr>
              <a:t>для </a:t>
            </a: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меня</a:t>
            </a:r>
            <a:r>
              <a:rPr lang="ru-RU" sz="2000" cap="all" dirty="0">
                <a:solidFill>
                  <a:srgbClr val="C00000"/>
                </a:solidFill>
                <a:effectLst/>
                <a:latin typeface="Arial Black" pitchFamily="34" charset="0"/>
              </a:rPr>
              <a:t> </a:t>
            </a: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более предпочтительны?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41761965"/>
              </p:ext>
            </p:extLst>
          </p:nvPr>
        </p:nvGraphicFramePr>
        <p:xfrm>
          <a:off x="457200" y="1196752"/>
          <a:ext cx="8229600" cy="5111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326266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6. Для меня предпочтительнее выполнять</a:t>
            </a:r>
            <a:b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 домашнее задание: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72915607"/>
              </p:ext>
            </p:extLst>
          </p:nvPr>
        </p:nvGraphicFramePr>
        <p:xfrm>
          <a:off x="107504" y="1052736"/>
          <a:ext cx="8784976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932434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7. По каким предметам задают много д/з?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86143470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534760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6700" spc="50" dirty="0">
                <a:ln w="11430"/>
                <a:solidFill>
                  <a:srgbClr val="F6412E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ea typeface="+mn-ea"/>
                <a:cs typeface="+mn-cs"/>
              </a:rPr>
              <a:t>Анализ </a:t>
            </a:r>
            <a:r>
              <a:rPr lang="ru-RU" sz="6700" spc="50" dirty="0" smtClean="0">
                <a:ln w="11430"/>
                <a:solidFill>
                  <a:srgbClr val="F6412E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ea typeface="+mn-ea"/>
                <a:cs typeface="+mn-cs"/>
              </a:rPr>
              <a:t>анкет</a:t>
            </a:r>
            <a:br>
              <a:rPr lang="ru-RU" sz="6700" spc="50" dirty="0" smtClean="0">
                <a:ln w="11430"/>
                <a:solidFill>
                  <a:srgbClr val="F6412E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ea typeface="+mn-ea"/>
                <a:cs typeface="+mn-cs"/>
              </a:rPr>
            </a:br>
            <a:r>
              <a:rPr lang="ru-RU" sz="6700" spc="50" dirty="0" smtClean="0">
                <a:ln w="11430"/>
                <a:solidFill>
                  <a:srgbClr val="F6412E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ea typeface="+mn-ea"/>
                <a:cs typeface="+mn-cs"/>
              </a:rPr>
              <a:t> родителей</a:t>
            </a:r>
            <a:r>
              <a:rPr lang="ru-RU" sz="36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ea typeface="+mn-ea"/>
                <a:cs typeface="+mn-cs"/>
              </a:rPr>
              <a:t/>
            </a:r>
            <a:br>
              <a:rPr lang="ru-RU" sz="36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ea typeface="+mn-ea"/>
                <a:cs typeface="+mn-cs"/>
              </a:rPr>
            </a:br>
            <a:endParaRPr lang="ru-RU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2987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8. </a:t>
            </a:r>
            <a:r>
              <a:rPr lang="ru-RU" sz="2000" cap="all" dirty="0">
                <a:solidFill>
                  <a:srgbClr val="C00000"/>
                </a:solidFill>
                <a:effectLst/>
                <a:latin typeface="Arial Black" pitchFamily="34" charset="0"/>
              </a:rPr>
              <a:t>По каким предметам задают </a:t>
            </a: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наиболее интересные  </a:t>
            </a:r>
            <a:r>
              <a:rPr lang="ru-RU" sz="2000" cap="all" dirty="0">
                <a:solidFill>
                  <a:srgbClr val="C00000"/>
                </a:solidFill>
                <a:effectLst/>
                <a:latin typeface="Arial Black" pitchFamily="34" charset="0"/>
              </a:rPr>
              <a:t>д/з?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1714502"/>
              </p:ext>
            </p:extLst>
          </p:nvPr>
        </p:nvGraphicFramePr>
        <p:xfrm>
          <a:off x="457200" y="1340768"/>
          <a:ext cx="8229600" cy="4967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87782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9. По каким предметам я всегда знаю как делать д/з, по каким предметам я не знаю как делать д/з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477685980"/>
              </p:ext>
            </p:extLst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3668266147"/>
              </p:ext>
            </p:extLst>
          </p:nvPr>
        </p:nvGraphicFramePr>
        <p:xfrm>
          <a:off x="4572000" y="16288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819392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10. Основные причины моего невыполнения д/з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14979594"/>
              </p:ext>
            </p:extLst>
          </p:nvPr>
        </p:nvGraphicFramePr>
        <p:xfrm>
          <a:off x="457200" y="1268760"/>
          <a:ext cx="822960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04848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spc="50" dirty="0">
                <a:ln w="11430"/>
                <a:solidFill>
                  <a:srgbClr val="F6412E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Анализ анкет</a:t>
            </a:r>
            <a:br>
              <a:rPr lang="ru-RU" sz="6000" spc="50" dirty="0">
                <a:ln w="11430"/>
                <a:solidFill>
                  <a:srgbClr val="F6412E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</a:br>
            <a:r>
              <a:rPr lang="ru-RU" sz="6000" spc="50" dirty="0" smtClean="0">
                <a:ln w="11430"/>
                <a:solidFill>
                  <a:srgbClr val="F6412E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учителей-предметников</a:t>
            </a:r>
            <a:endParaRPr lang="ru-RU" spc="50" dirty="0">
              <a:ln w="11430"/>
              <a:solidFill>
                <a:srgbClr val="F6412E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1846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>
                <a:solidFill>
                  <a:srgbClr val="C00000"/>
                </a:solidFill>
                <a:effectLst/>
                <a:latin typeface="Arial Black" pitchFamily="34" charset="0"/>
              </a:rPr>
              <a:t>1. Всегда </a:t>
            </a: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ли вы задаёте по своему предмету</a:t>
            </a:r>
            <a:b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 домашнее задание?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02307389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86607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2. Учитываете ли вы возраст учащихся,</a:t>
            </a:r>
            <a:b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 возможности  класса при дозировании д/з?</a:t>
            </a:r>
            <a:endParaRPr lang="ru-RU" sz="20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25006663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7943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3. Предлагаете ли вы своим ученикам альтернативные задания, разноуровневые, творческие (по желанию), задания на выбор учеником?</a:t>
            </a:r>
            <a:endParaRPr lang="ru-RU" sz="20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65149404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670707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4. </a:t>
            </a:r>
            <a:r>
              <a:rPr lang="ru-RU" sz="2000" cap="all" dirty="0">
                <a:solidFill>
                  <a:srgbClr val="C00000"/>
                </a:solidFill>
                <a:effectLst/>
                <a:latin typeface="Arial Black" pitchFamily="34" charset="0"/>
              </a:rPr>
              <a:t>Всегда </a:t>
            </a: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ли вы даёте домашнее задание </a:t>
            </a:r>
            <a:b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на уроке?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27919982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723389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5. Можете ли вы назвать учеников класса, которые выполняют домашнее задание по вашему предмету всегда хорошо?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53176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dirty="0" smtClean="0"/>
              <a:t>Корсакова Диана, Гаврилов Владимир, 5 класс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Никитина Анна, Матросов Вадим, Дудоров Даниил, Костюнин Кирилл, Фролов Станислав, Хохрин Никита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Абрамов Дмитрий, Лисков Даниил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Арисов Николай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Кутяшова Анжелика, Николаев Эрик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Вафин Ильназ, </a:t>
            </a:r>
          </a:p>
          <a:p>
            <a:pPr marL="137160" indent="0">
              <a:buNone/>
            </a:pPr>
            <a:r>
              <a:rPr lang="ru-RU" dirty="0" smtClean="0"/>
              <a:t>     Нуртдинов Динар, Закирова Алсу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368" t="1" r="51397" b="166"/>
          <a:stretch/>
        </p:blipFill>
        <p:spPr bwMode="auto">
          <a:xfrm>
            <a:off x="6747164" y="2798262"/>
            <a:ext cx="2001300" cy="3914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80369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229600" cy="1208112"/>
          </a:xfrm>
        </p:spPr>
        <p:txBody>
          <a:bodyPr>
            <a:no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6. </a:t>
            </a:r>
            <a:r>
              <a:rPr lang="ru-RU" sz="2000" cap="all" dirty="0">
                <a:solidFill>
                  <a:srgbClr val="C00000"/>
                </a:solidFill>
                <a:effectLst/>
                <a:latin typeface="Arial Black" pitchFamily="34" charset="0"/>
              </a:rPr>
              <a:t>Можете ли вы назвать учеников класса, которые выполняют домашнее задание </a:t>
            </a: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плохо или вообще не выполняют?</a:t>
            </a:r>
            <a:endParaRPr lang="ru-RU" sz="20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24128" y="1988840"/>
            <a:ext cx="2664296" cy="4104456"/>
          </a:xfrm>
        </p:spPr>
        <p:txBody>
          <a:bodyPr/>
          <a:lstStyle/>
          <a:p>
            <a:pPr marL="457200" indent="-457200" algn="just">
              <a:buFont typeface="Wingdings" pitchFamily="2" charset="2"/>
              <a:buChar char="§"/>
            </a:pPr>
            <a:endParaRPr lang="ru-RU" dirty="0" smtClean="0"/>
          </a:p>
          <a:p>
            <a:pPr marL="457200" indent="-457200" algn="just">
              <a:buFont typeface="Wingdings" pitchFamily="2" charset="2"/>
              <a:buChar char="§"/>
            </a:pPr>
            <a:endParaRPr lang="ru-RU" dirty="0" smtClean="0"/>
          </a:p>
          <a:p>
            <a:pPr marL="457200" indent="-457200" algn="just">
              <a:buFont typeface="Wingdings" pitchFamily="2" charset="2"/>
              <a:buChar char="§"/>
            </a:pPr>
            <a:endParaRPr lang="ru-RU" dirty="0" smtClean="0"/>
          </a:p>
          <a:p>
            <a:pPr marL="457200" indent="-457200" algn="just">
              <a:buFont typeface="Wingdings" pitchFamily="2" charset="2"/>
              <a:buChar char="§"/>
            </a:pPr>
            <a:endParaRPr lang="ru-RU" dirty="0" smtClean="0"/>
          </a:p>
          <a:p>
            <a:pPr marL="457200" indent="-457200" algn="just">
              <a:buFont typeface="Wingdings" pitchFamily="2" charset="2"/>
              <a:buChar char="§"/>
            </a:pPr>
            <a:endParaRPr lang="ru-RU" dirty="0" smtClean="0"/>
          </a:p>
          <a:p>
            <a:pPr marL="457200" indent="-457200" algn="just">
              <a:buFont typeface="Wingdings" pitchFamily="2" charset="2"/>
              <a:buChar char="§"/>
            </a:pPr>
            <a:endParaRPr lang="ru-RU" dirty="0" smtClean="0"/>
          </a:p>
          <a:p>
            <a:pPr marL="457200" indent="-457200" algn="just">
              <a:buFont typeface="Wingdings" pitchFamily="2" charset="2"/>
              <a:buChar char="§"/>
            </a:pP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50" t="1" r="47135" b="-2838"/>
          <a:stretch/>
        </p:blipFill>
        <p:spPr bwMode="auto">
          <a:xfrm>
            <a:off x="1115616" y="1556792"/>
            <a:ext cx="3422650" cy="484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81597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1. Сколько времени  в день тратит ваш ребёнок на подготовку домашних заданий?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75030912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931624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7. Как вы поступаете, если ученик по какой-то причине не выполнил домашнее задание?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35815623"/>
              </p:ext>
            </p:extLst>
          </p:nvPr>
        </p:nvGraphicFramePr>
        <p:xfrm>
          <a:off x="-20929" y="980727"/>
          <a:ext cx="9324528" cy="5877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953297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8. Всегда ли вы аргументируете выставление оценки за домашнее задание?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10477372"/>
              </p:ext>
            </p:extLst>
          </p:nvPr>
        </p:nvGraphicFramePr>
        <p:xfrm>
          <a:off x="457200" y="1484784"/>
          <a:ext cx="836327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778908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9. Какие методы стимулирования учащихся </a:t>
            </a:r>
            <a:b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за выполнение домашних заданий </a:t>
            </a:r>
            <a:b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вы используете?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16459693"/>
              </p:ext>
            </p:extLst>
          </p:nvPr>
        </p:nvGraphicFramePr>
        <p:xfrm>
          <a:off x="179512" y="1556792"/>
          <a:ext cx="8507288" cy="4751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994708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856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10. Рекомендации педагогов</a:t>
            </a:r>
            <a:b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 родителям по теме родительского собрания?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96552" y="980728"/>
            <a:ext cx="9289032" cy="6048672"/>
          </a:xfrm>
        </p:spPr>
        <p:txBody>
          <a:bodyPr>
            <a:noAutofit/>
          </a:bodyPr>
          <a:lstStyle/>
          <a:p>
            <a:pPr marL="1005840" indent="-457200"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  <a:buFont typeface="Wingdings" pitchFamily="2" charset="2"/>
              <a:buChar char="§"/>
            </a:pPr>
            <a:r>
              <a:rPr lang="ru-RU" sz="1700" b="1" dirty="0" smtClean="0">
                <a:ea typeface="Times New Roman"/>
                <a:cs typeface="Times New Roman"/>
              </a:rPr>
              <a:t>Поддерживайте </a:t>
            </a:r>
            <a:r>
              <a:rPr lang="ru-RU" sz="1700" b="1" dirty="0">
                <a:ea typeface="Times New Roman"/>
                <a:cs typeface="Times New Roman"/>
              </a:rPr>
              <a:t>в своей семье атмосферу уважения к умственному труду;</a:t>
            </a:r>
            <a:endParaRPr lang="ru-RU" sz="1700" dirty="0">
              <a:ea typeface="Calibri"/>
              <a:cs typeface="Times New Roman"/>
            </a:endParaRPr>
          </a:p>
          <a:p>
            <a:pPr marL="1005840" indent="-457200"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  <a:buFont typeface="Wingdings" pitchFamily="2" charset="2"/>
              <a:buChar char="§"/>
            </a:pPr>
            <a:r>
              <a:rPr lang="ru-RU" sz="1700" b="1" dirty="0" smtClean="0">
                <a:ea typeface="Times New Roman"/>
                <a:cs typeface="Times New Roman"/>
              </a:rPr>
              <a:t>Встречая </a:t>
            </a:r>
            <a:r>
              <a:rPr lang="ru-RU" sz="1700" b="1" dirty="0">
                <a:ea typeface="Times New Roman"/>
                <a:cs typeface="Times New Roman"/>
              </a:rPr>
              <a:t>ребенка из школы, не начинайте общение с вопроса об уроках; найдете другую форму приветствия;</a:t>
            </a:r>
          </a:p>
          <a:p>
            <a:pPr marL="1005840" indent="-457200"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  <a:buFont typeface="Wingdings" pitchFamily="2" charset="2"/>
              <a:buChar char="§"/>
            </a:pPr>
            <a:r>
              <a:rPr lang="ru-RU" sz="1700" b="1" dirty="0" smtClean="0">
                <a:ea typeface="Times New Roman"/>
                <a:cs typeface="Times New Roman"/>
              </a:rPr>
              <a:t>Не стойте у </a:t>
            </a:r>
            <a:r>
              <a:rPr lang="ru-RU" sz="1700" b="1" dirty="0">
                <a:ea typeface="Times New Roman"/>
                <a:cs typeface="Times New Roman"/>
              </a:rPr>
              <a:t>ребенка "над душой", пока он не начнет делать уроки или в процессе работы;</a:t>
            </a:r>
            <a:endParaRPr lang="ru-RU" sz="1700" dirty="0">
              <a:ea typeface="Calibri"/>
              <a:cs typeface="Times New Roman"/>
            </a:endParaRPr>
          </a:p>
          <a:p>
            <a:pPr marL="1005840" indent="-457200"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  <a:buFont typeface="Wingdings" pitchFamily="2" charset="2"/>
              <a:buChar char="§"/>
            </a:pPr>
            <a:r>
              <a:rPr lang="ru-RU" sz="1700" b="1" dirty="0" smtClean="0">
                <a:ea typeface="Times New Roman"/>
                <a:cs typeface="Times New Roman"/>
              </a:rPr>
              <a:t>Никогда </a:t>
            </a:r>
            <a:r>
              <a:rPr lang="ru-RU" sz="1700" b="1" dirty="0">
                <a:ea typeface="Times New Roman"/>
                <a:cs typeface="Times New Roman"/>
              </a:rPr>
              <a:t>не </a:t>
            </a:r>
            <a:r>
              <a:rPr lang="ru-RU" sz="1700" b="1" dirty="0" smtClean="0">
                <a:ea typeface="Times New Roman"/>
                <a:cs typeface="Times New Roman"/>
              </a:rPr>
              <a:t>используйте </a:t>
            </a:r>
            <a:r>
              <a:rPr lang="ru-RU" sz="1700" b="1" dirty="0">
                <a:ea typeface="Times New Roman"/>
                <a:cs typeface="Times New Roman"/>
              </a:rPr>
              <a:t>выполнение домашних заданий как средство наказания за проступки;</a:t>
            </a:r>
            <a:endParaRPr lang="ru-RU" sz="1700" dirty="0">
              <a:ea typeface="Calibri"/>
              <a:cs typeface="Times New Roman"/>
            </a:endParaRPr>
          </a:p>
          <a:p>
            <a:pPr marL="1005840" indent="-457200"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  <a:buFont typeface="Wingdings" pitchFamily="2" charset="2"/>
              <a:buChar char="§"/>
            </a:pPr>
            <a:r>
              <a:rPr lang="ru-RU" sz="1700" b="1" dirty="0" smtClean="0">
                <a:ea typeface="Times New Roman"/>
                <a:cs typeface="Times New Roman"/>
              </a:rPr>
              <a:t>Постараетесь </a:t>
            </a:r>
            <a:r>
              <a:rPr lang="ru-RU" sz="1700" b="1" dirty="0">
                <a:ea typeface="Times New Roman"/>
                <a:cs typeface="Times New Roman"/>
              </a:rPr>
              <a:t>не напоминать ребенку о его многочисленных прошлых промахах и неудачах </a:t>
            </a:r>
            <a:r>
              <a:rPr lang="ru-RU" sz="1700" b="1" dirty="0" smtClean="0">
                <a:ea typeface="Times New Roman"/>
                <a:cs typeface="Times New Roman"/>
              </a:rPr>
              <a:t>и тогда </a:t>
            </a:r>
            <a:r>
              <a:rPr lang="ru-RU" sz="1700" b="1" dirty="0">
                <a:ea typeface="Times New Roman"/>
                <a:cs typeface="Times New Roman"/>
              </a:rPr>
              <a:t>не напугаете предстоящими трудностями; сформируете отношение к трудностям как к чему-то вполне преодолимому;</a:t>
            </a:r>
            <a:endParaRPr lang="ru-RU" sz="1700" dirty="0">
              <a:ea typeface="Calibri"/>
              <a:cs typeface="Times New Roman"/>
            </a:endParaRPr>
          </a:p>
          <a:p>
            <a:pPr marL="1005840" indent="-457200"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  <a:buFont typeface="Wingdings" pitchFamily="2" charset="2"/>
              <a:buChar char="§"/>
            </a:pPr>
            <a:r>
              <a:rPr lang="ru-RU" sz="1700" b="1" dirty="0">
                <a:ea typeface="Times New Roman"/>
                <a:cs typeface="Times New Roman"/>
              </a:rPr>
              <a:t>П</a:t>
            </a:r>
            <a:r>
              <a:rPr lang="ru-RU" sz="1700" b="1" dirty="0" smtClean="0">
                <a:ea typeface="Times New Roman"/>
                <a:cs typeface="Times New Roman"/>
              </a:rPr>
              <a:t>роверяя </a:t>
            </a:r>
            <a:r>
              <a:rPr lang="ru-RU" sz="1700" b="1" dirty="0">
                <a:ea typeface="Times New Roman"/>
                <a:cs typeface="Times New Roman"/>
              </a:rPr>
              <a:t>сделанное, не </a:t>
            </a:r>
            <a:r>
              <a:rPr lang="ru-RU" sz="1700" b="1" dirty="0" smtClean="0">
                <a:ea typeface="Times New Roman"/>
                <a:cs typeface="Times New Roman"/>
              </a:rPr>
              <a:t>злорадствуйте </a:t>
            </a:r>
            <a:r>
              <a:rPr lang="ru-RU" sz="1700" b="1" dirty="0">
                <a:ea typeface="Times New Roman"/>
                <a:cs typeface="Times New Roman"/>
              </a:rPr>
              <a:t>по поводу ошибок ("Я так и знал, ….!");</a:t>
            </a:r>
            <a:endParaRPr lang="ru-RU" sz="1700" dirty="0">
              <a:ea typeface="Calibri"/>
              <a:cs typeface="Times New Roman"/>
            </a:endParaRPr>
          </a:p>
          <a:p>
            <a:pPr marL="1005840" indent="-457200"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  <a:buFont typeface="Wingdings" pitchFamily="2" charset="2"/>
              <a:buChar char="§"/>
            </a:pPr>
            <a:r>
              <a:rPr lang="ru-RU" sz="1700" b="1" dirty="0">
                <a:ea typeface="Times New Roman"/>
                <a:cs typeface="Times New Roman"/>
              </a:rPr>
              <a:t>В</a:t>
            </a:r>
            <a:r>
              <a:rPr lang="ru-RU" sz="1700" b="1" dirty="0" smtClean="0">
                <a:ea typeface="Times New Roman"/>
                <a:cs typeface="Times New Roman"/>
              </a:rPr>
              <a:t> </a:t>
            </a:r>
            <a:r>
              <a:rPr lang="ru-RU" sz="1700" b="1" dirty="0">
                <a:ea typeface="Times New Roman"/>
                <a:cs typeface="Times New Roman"/>
              </a:rPr>
              <a:t>случае если ошибки действительно есть, все равно </a:t>
            </a:r>
            <a:r>
              <a:rPr lang="ru-RU" sz="1700" b="1" dirty="0" smtClean="0">
                <a:ea typeface="Times New Roman"/>
                <a:cs typeface="Times New Roman"/>
              </a:rPr>
              <a:t>найдите </a:t>
            </a:r>
            <a:r>
              <a:rPr lang="ru-RU" sz="1700" b="1" dirty="0">
                <a:ea typeface="Times New Roman"/>
                <a:cs typeface="Times New Roman"/>
              </a:rPr>
              <a:t>возможность похвалить ребенка за затраченные усилия; отметите любые, даже незначительные успехи ("Сегодня эта буква у тебя получается лучше, чем вчера", "Ты сегодня </a:t>
            </a:r>
            <a:r>
              <a:rPr lang="ru-RU" sz="1700" b="1" dirty="0" smtClean="0">
                <a:ea typeface="Times New Roman"/>
                <a:cs typeface="Times New Roman"/>
              </a:rPr>
              <a:t>постарался!").</a:t>
            </a:r>
          </a:p>
          <a:p>
            <a:pPr marL="1005840" indent="-457200"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  <a:buFont typeface="Wingdings" pitchFamily="2" charset="2"/>
              <a:buChar char="§"/>
            </a:pPr>
            <a:r>
              <a:rPr lang="ru-RU" sz="1700" b="1" dirty="0" smtClean="0">
                <a:ea typeface="Calibri"/>
                <a:cs typeface="Times New Roman"/>
              </a:rPr>
              <a:t> Главное находите время для своего ребёнка.</a:t>
            </a:r>
            <a:endParaRPr lang="ru-RU" sz="17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4035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4121" y="1988840"/>
            <a:ext cx="7632848" cy="212365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i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ea typeface="+mj-ea"/>
                <a:cs typeface="Traditional Arabic" pitchFamily="18" charset="-78"/>
              </a:rPr>
              <a:t>Спасибо за внимание</a:t>
            </a:r>
            <a:endParaRPr lang="ru-RU" b="1" spc="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5091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2. Какие предметы требуют больших затрат времени?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64689419"/>
              </p:ext>
            </p:extLst>
          </p:nvPr>
        </p:nvGraphicFramePr>
        <p:xfrm>
          <a:off x="457200" y="1268760"/>
          <a:ext cx="8291264" cy="5039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790208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3. Всегда ли ваш ребёнок понимает,</a:t>
            </a:r>
            <a:b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 что он должен сделать, </a:t>
            </a:r>
            <a:b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выполняя домашнее задание?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17311884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761392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210146"/>
          </a:xfrm>
        </p:spPr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4. Приходится ли вам помогать ребёнку</a:t>
            </a:r>
            <a:b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 выполнять домашнее задание?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52394956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567223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5. По каким предметам вы помогаете ребёнку</a:t>
            </a:r>
            <a:b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 выполнять домашнее задание?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47388101"/>
              </p:ext>
            </p:extLst>
          </p:nvPr>
        </p:nvGraphicFramePr>
        <p:xfrm>
          <a:off x="1835696" y="476672"/>
          <a:ext cx="6624736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768037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6. Всегда ли вашему ребёнку объективно выставляется оценка за выполненную работу?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18103223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759412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7. Всегда ли ваш ребёнок знает, </a:t>
            </a:r>
            <a:b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2000" cap="all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что задано по тому или иному предмету?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43120562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028105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925</TotalTime>
  <Words>822</Words>
  <Application>Microsoft Office PowerPoint</Application>
  <PresentationFormat>Экран (4:3)</PresentationFormat>
  <Paragraphs>192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Апекс</vt:lpstr>
      <vt:lpstr>  выполнение  домашнего задания –  залог успешной учёбы</vt:lpstr>
      <vt:lpstr>Анализ анкет  родителей </vt:lpstr>
      <vt:lpstr>1. Сколько времени  в день тратит ваш ребёнок на подготовку домашних заданий?</vt:lpstr>
      <vt:lpstr>2. Какие предметы требуют больших затрат времени?</vt:lpstr>
      <vt:lpstr>3. Всегда ли ваш ребёнок понимает,  что он должен сделать,  выполняя домашнее задание?</vt:lpstr>
      <vt:lpstr>4. Приходится ли вам помогать ребёнку  выполнять домашнее задание?</vt:lpstr>
      <vt:lpstr>5. По каким предметам вы помогаете ребёнку  выполнять домашнее задание?</vt:lpstr>
      <vt:lpstr>6. Всегда ли вашему ребёнку объективно выставляется оценка за выполненную работу?</vt:lpstr>
      <vt:lpstr>7. Всегда ли ваш ребёнок знает,  что задано по тому или иному предмету?</vt:lpstr>
      <vt:lpstr>8. Чем объясняет ваш ребёнок,  что задание в дневнике не записано?</vt:lpstr>
      <vt:lpstr>9. Всегда ли, по мнению ребёнка, учитель аргументирует оценку за домашнее задание?</vt:lpstr>
      <vt:lpstr>Анализ анкет учащихся</vt:lpstr>
      <vt:lpstr>1. В течение какого времени  ты выполняешь домашнее задание?</vt:lpstr>
      <vt:lpstr>2. В какие дни уходит больше времени  на подготовку домашних заданий?</vt:lpstr>
      <vt:lpstr>3. Я с удовольствием  готовлю домашнее задание по следующим предметам</vt:lpstr>
      <vt:lpstr>4. Какие формы домашнего задания для меня  более привлекательны?</vt:lpstr>
      <vt:lpstr>5. Какие формы проверки домашнего задания  для меня более предпочтительны?</vt:lpstr>
      <vt:lpstr>6. Для меня предпочтительнее выполнять  домашнее задание:</vt:lpstr>
      <vt:lpstr>7. По каким предметам задают много д/з?</vt:lpstr>
      <vt:lpstr>8. По каким предметам задают наиболее интересные  д/з?</vt:lpstr>
      <vt:lpstr>9. По каким предметам я всегда знаю как делать д/з, по каким предметам я не знаю как делать д/з</vt:lpstr>
      <vt:lpstr>10. Основные причины моего невыполнения д/з</vt:lpstr>
      <vt:lpstr>Анализ анкет учителей-предметников</vt:lpstr>
      <vt:lpstr>1. Всегда ли вы задаёте по своему предмету  домашнее задание?</vt:lpstr>
      <vt:lpstr>2. Учитываете ли вы возраст учащихся,  возможности  класса при дозировании д/з?</vt:lpstr>
      <vt:lpstr>3. Предлагаете ли вы своим ученикам альтернативные задания, разноуровневые, творческие (по желанию), задания на выбор учеником?</vt:lpstr>
      <vt:lpstr>4. Всегда ли вы даёте домашнее задание  на уроке?</vt:lpstr>
      <vt:lpstr>5. Можете ли вы назвать учеников класса, которые выполняют домашнее задание по вашему предмету всегда хорошо?</vt:lpstr>
      <vt:lpstr>6. Можете ли вы назвать учеников класса, которые выполняют домашнее задание плохо или вообще не выполняют?</vt:lpstr>
      <vt:lpstr>7. Как вы поступаете, если ученик по какой-то причине не выполнил домашнее задание?</vt:lpstr>
      <vt:lpstr>8. Всегда ли вы аргументируете выставление оценки за домашнее задание?</vt:lpstr>
      <vt:lpstr>9. Какие методы стимулирования учащихся  за выполнение домашних заданий  вы используете?</vt:lpstr>
      <vt:lpstr>10. Рекомендации педагогов  родителям по теме родительского собрания?</vt:lpstr>
      <vt:lpstr>Слайд 34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RUMIA</cp:lastModifiedBy>
  <cp:revision>85</cp:revision>
  <dcterms:created xsi:type="dcterms:W3CDTF">2011-06-09T10:24:38Z</dcterms:created>
  <dcterms:modified xsi:type="dcterms:W3CDTF">2014-12-09T08:12:16Z</dcterms:modified>
</cp:coreProperties>
</file>